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257" r:id="rId3"/>
    <p:sldId id="271" r:id="rId4"/>
    <p:sldId id="273" r:id="rId5"/>
    <p:sldId id="274" r:id="rId6"/>
    <p:sldId id="275" r:id="rId7"/>
    <p:sldId id="276" r:id="rId8"/>
    <p:sldId id="277" r:id="rId9"/>
    <p:sldId id="278" r:id="rId10"/>
    <p:sldId id="272" r:id="rId11"/>
    <p:sldId id="267" r:id="rId12"/>
    <p:sldId id="286" r:id="rId13"/>
    <p:sldId id="287" r:id="rId14"/>
    <p:sldId id="288" r:id="rId15"/>
    <p:sldId id="290" r:id="rId16"/>
    <p:sldId id="291" r:id="rId17"/>
    <p:sldId id="292" r:id="rId18"/>
    <p:sldId id="293" r:id="rId19"/>
    <p:sldId id="294" r:id="rId20"/>
    <p:sldId id="280" r:id="rId21"/>
    <p:sldId id="279" r:id="rId22"/>
    <p:sldId id="281" r:id="rId23"/>
    <p:sldId id="282" r:id="rId24"/>
    <p:sldId id="283" r:id="rId25"/>
    <p:sldId id="284" r:id="rId26"/>
    <p:sldId id="285" r:id="rId27"/>
    <p:sldId id="270" r:id="rId28"/>
    <p:sldId id="268" r:id="rId29"/>
    <p:sldId id="269" r:id="rId30"/>
    <p:sldId id="258" r:id="rId31"/>
    <p:sldId id="260" r:id="rId32"/>
    <p:sldId id="261" r:id="rId33"/>
    <p:sldId id="262" r:id="rId34"/>
    <p:sldId id="263" r:id="rId35"/>
    <p:sldId id="266"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3" autoAdjust="0"/>
    <p:restoredTop sz="94645" autoAdjust="0"/>
  </p:normalViewPr>
  <p:slideViewPr>
    <p:cSldViewPr>
      <p:cViewPr>
        <p:scale>
          <a:sx n="76" d="100"/>
          <a:sy n="76" d="100"/>
        </p:scale>
        <p:origin x="1360" y="120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Exponential</a:t>
            </a:r>
            <a:r>
              <a:rPr lang="en-US" baseline="0" dirty="0" smtClean="0"/>
              <a:t> Growth at NIPS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Registrations</c:v>
                </c:pt>
              </c:strCache>
            </c:strRef>
          </c:tx>
          <c:spPr>
            <a:solidFill>
              <a:schemeClr val="accent1"/>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Sheet1!$B$2:$B$7</c:f>
              <c:numCache>
                <c:formatCode>General</c:formatCode>
                <c:ptCount val="6"/>
                <c:pt idx="0">
                  <c:v>1100.0</c:v>
                </c:pt>
                <c:pt idx="1">
                  <c:v>1300.0</c:v>
                </c:pt>
                <c:pt idx="2">
                  <c:v>1700.0</c:v>
                </c:pt>
                <c:pt idx="3">
                  <c:v>2400.0</c:v>
                </c:pt>
                <c:pt idx="4">
                  <c:v>3755.0</c:v>
                </c:pt>
                <c:pt idx="5">
                  <c:v>6200.0</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Submissions</c:v>
                </c:pt>
              </c:strCache>
            </c:strRef>
          </c:tx>
          <c:spPr>
            <a:solidFill>
              <a:schemeClr val="accent2"/>
            </a:solidFill>
            <a:ln>
              <a:noFill/>
            </a:ln>
            <a:effectLst/>
          </c:spPr>
          <c:invertIfNegative val="0"/>
          <c:cat>
            <c:numRef>
              <c:f>Sheet1!$A$2:$A$7</c:f>
              <c:numCache>
                <c:formatCode>General</c:formatCode>
                <c:ptCount val="6"/>
                <c:pt idx="0">
                  <c:v>2011.0</c:v>
                </c:pt>
                <c:pt idx="1">
                  <c:v>2012.0</c:v>
                </c:pt>
                <c:pt idx="2">
                  <c:v>2013.0</c:v>
                </c:pt>
                <c:pt idx="3">
                  <c:v>2014.0</c:v>
                </c:pt>
                <c:pt idx="4">
                  <c:v>2015.0</c:v>
                </c:pt>
                <c:pt idx="5">
                  <c:v>2016.0</c:v>
                </c:pt>
              </c:numCache>
            </c:numRef>
          </c:cat>
          <c:val>
            <c:numRef>
              <c:f>Sheet1!$C$2:$C$7</c:f>
              <c:numCache>
                <c:formatCode>General</c:formatCode>
                <c:ptCount val="6"/>
                <c:pt idx="0">
                  <c:v>700.0</c:v>
                </c:pt>
                <c:pt idx="1">
                  <c:v>900.0</c:v>
                </c:pt>
                <c:pt idx="2">
                  <c:v>1200.0</c:v>
                </c:pt>
                <c:pt idx="3">
                  <c:v>1660.0</c:v>
                </c:pt>
                <c:pt idx="4">
                  <c:v>2406.0</c:v>
                </c:pt>
                <c:pt idx="5">
                  <c:v>3000.0</c:v>
                </c:pt>
              </c:numCache>
            </c:numRef>
          </c:val>
          <c:extLst xmlns:c16r2="http://schemas.microsoft.com/office/drawing/2015/06/chart">
            <c:ext xmlns:c16="http://schemas.microsoft.com/office/drawing/2014/chart" uri="{C3380CC4-5D6E-409C-BE32-E72D297353CC}">
              <c16:uniqueId val="{00000001-A922-4424-B2DD-C859DF438FDA}"/>
            </c:ext>
          </c:extLst>
        </c:ser>
        <c:dLbls>
          <c:showLegendKey val="0"/>
          <c:showVal val="0"/>
          <c:showCatName val="0"/>
          <c:showSerName val="0"/>
          <c:showPercent val="0"/>
          <c:showBubbleSize val="0"/>
        </c:dLbls>
        <c:gapWidth val="219"/>
        <c:overlap val="-27"/>
        <c:axId val="-30377504"/>
        <c:axId val="-76973248"/>
      </c:barChart>
      <c:catAx>
        <c:axId val="-3037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973248"/>
        <c:crosses val="autoZero"/>
        <c:auto val="1"/>
        <c:lblAlgn val="ctr"/>
        <c:lblOffset val="100"/>
        <c:noMultiLvlLbl val="0"/>
      </c:catAx>
      <c:valAx>
        <c:axId val="-76973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3775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5"/>
            <c:invertIfNegative val="0"/>
            <c:bubble3D val="0"/>
            <c:spPr>
              <a:solidFill>
                <a:schemeClr val="accent2">
                  <a:lumMod val="75000"/>
                </a:schemeClr>
              </a:solidFill>
              <a:ln>
                <a:noFill/>
              </a:ln>
              <a:effectLst/>
            </c:spPr>
          </c:dPt>
          <c:cat>
            <c:strRef>
              <c:f>Sheet1!$B$4:$B$9</c:f>
              <c:strCache>
                <c:ptCount val="6"/>
                <c:pt idx="0">
                  <c:v>LEAR-XRCE</c:v>
                </c:pt>
                <c:pt idx="1">
                  <c:v>U. of Amsterdam</c:v>
                </c:pt>
                <c:pt idx="2">
                  <c:v>XRCE/INRIA</c:v>
                </c:pt>
                <c:pt idx="3">
                  <c:v>Oxford</c:v>
                </c:pt>
                <c:pt idx="4">
                  <c:v>ISI</c:v>
                </c:pt>
                <c:pt idx="5">
                  <c:v>SuperVision</c:v>
                </c:pt>
              </c:strCache>
            </c:strRef>
          </c:cat>
          <c:val>
            <c:numRef>
              <c:f>Sheet1!$C$4:$C$9</c:f>
              <c:numCache>
                <c:formatCode>General</c:formatCode>
                <c:ptCount val="6"/>
                <c:pt idx="0">
                  <c:v>36.2</c:v>
                </c:pt>
                <c:pt idx="1">
                  <c:v>29.5</c:v>
                </c:pt>
                <c:pt idx="2">
                  <c:v>27.1</c:v>
                </c:pt>
                <c:pt idx="3">
                  <c:v>26.9</c:v>
                </c:pt>
                <c:pt idx="4">
                  <c:v>26.2</c:v>
                </c:pt>
                <c:pt idx="5">
                  <c:v>15.3</c:v>
                </c:pt>
              </c:numCache>
            </c:numRef>
          </c:val>
        </c:ser>
        <c:dLbls>
          <c:showLegendKey val="0"/>
          <c:showVal val="0"/>
          <c:showCatName val="0"/>
          <c:showSerName val="0"/>
          <c:showPercent val="0"/>
          <c:showBubbleSize val="0"/>
        </c:dLbls>
        <c:gapWidth val="150"/>
        <c:overlap val="100"/>
        <c:axId val="-579931760"/>
        <c:axId val="-580623424"/>
      </c:barChart>
      <c:catAx>
        <c:axId val="-57993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12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580623424"/>
        <c:crosses val="autoZero"/>
        <c:auto val="0"/>
        <c:lblAlgn val="ctr"/>
        <c:lblOffset val="100"/>
        <c:noMultiLvlLbl val="0"/>
      </c:catAx>
      <c:valAx>
        <c:axId val="-580623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Error</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7993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5B80D8C-EBB2-4A80-BB6C-93E30B69F4BB}" type="presOf" srcId="{33EAD35F-38F2-4CB7-9A6D-B04FFD8A51FD}" destId="{CD5F6E02-AD43-4E7A-935B-DDF5D6C74800}" srcOrd="0" destOrd="1" presId="urn:microsoft.com/office/officeart/2005/8/layout/vList2"/>
    <dgm:cxn modelId="{C6E7222A-5F84-456A-9806-D51868FAF8A9}" srcId="{3C67E77D-62FA-499D-B5E6-E79A091C5267}" destId="{D6510970-8F9C-4B45-A0F3-6ACB9AA76D40}" srcOrd="0" destOrd="0" parTransId="{7A9FC291-2B6A-4475-8B09-917F9F09E3AB}" sibTransId="{4B87F32C-3630-48F2-9114-4262C0BEEA9E}"/>
    <dgm:cxn modelId="{F3770B74-60B7-438A-9C14-87FF95D04624}" type="presOf" srcId="{FE0A3CAE-D039-42F2-AF12-1E6F6793A633}" destId="{08B7B17B-8600-44B0-B235-389E5D71D804}" srcOrd="0" destOrd="0" presId="urn:microsoft.com/office/officeart/2005/8/layout/vList2"/>
    <dgm:cxn modelId="{87AD0085-41E8-4E29-BBED-9D1036577237}" type="presOf" srcId="{C111C18A-FD96-4E63-821A-54D70D8DC65F}" destId="{CD5F6E02-AD43-4E7A-935B-DDF5D6C74800}" srcOrd="0" destOrd="0" presId="urn:microsoft.com/office/officeart/2005/8/layout/vList2"/>
    <dgm:cxn modelId="{AB09493F-37CB-481D-BE1C-7A521AC3963B}" type="presOf" srcId="{477D14C5-CED9-4CFC-B338-DFB0C8090B9F}" destId="{A9DD881E-A532-414B-870C-8ADE2076F78C}"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A677E445-9D5B-4C26-A5C5-42BF01249F61}" type="presOf" srcId="{709ED9DC-E391-4C6C-B788-93F1C2EFB6FD}" destId="{782956A5-ADC8-4959-B856-589B9D9B9635}" srcOrd="0" destOrd="1"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DC6E05B4-83E9-4C3F-9822-9E1D41C41D9E}" type="presOf" srcId="{CC6B7442-0B72-4EF2-9F13-1325B51AFF9F}" destId="{D64CB5D5-837D-47FC-9E42-A26D800BC695}"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44946EF3-425E-42C8-A6FB-ABA83804B586}" type="presOf" srcId="{D6510970-8F9C-4B45-A0F3-6ACB9AA76D40}" destId="{782956A5-ADC8-4959-B856-589B9D9B9635}" srcOrd="0" destOrd="0" presId="urn:microsoft.com/office/officeart/2005/8/layout/vList2"/>
    <dgm:cxn modelId="{E2EE33AC-3CDB-41AB-99D0-EE89822B0377}" type="presOf" srcId="{90119837-5B71-4D44-BB01-DB0B084933C8}" destId="{ED5DCCC5-BCA8-4491-AA37-BAF153ECA18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78E3C3B3-FD19-41A6-A9CC-BB3375A6FF81}" srcId="{3C67E77D-62FA-499D-B5E6-E79A091C5267}" destId="{709ED9DC-E391-4C6C-B788-93F1C2EFB6FD}" srcOrd="1" destOrd="0" parTransId="{B5FA6CF0-E0A0-46A0-93C9-B722B31A8A9C}" sibTransId="{F3C03C29-D7FF-4D61-8D75-8B75B2F589EC}"/>
    <dgm:cxn modelId="{FFD8B471-C98F-4DB5-8DE3-2AB7E896ADD5}" srcId="{477D14C5-CED9-4CFC-B338-DFB0C8090B9F}" destId="{C111C18A-FD96-4E63-821A-54D70D8DC65F}" srcOrd="0" destOrd="0" parTransId="{83BE74EF-FAB4-45A2-BBED-7CD5259AB210}" sibTransId="{B4F34DE2-2DAE-4F88-8C78-BD8892EBF4FF}"/>
    <dgm:cxn modelId="{102D6D4D-90C9-40F4-A001-35DCC329B127}" srcId="{90119837-5B71-4D44-BB01-DB0B084933C8}" destId="{CC6B7442-0B72-4EF2-9F13-1325B51AFF9F}" srcOrd="2" destOrd="0" parTransId="{E3D139E0-5DC2-4F8E-9F8F-B3F0EBCD4689}" sibTransId="{FF80E1BA-0D6F-4EE8-9640-892A5897DBCD}"/>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9/7/17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9/7/17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1EC4D865-ABF9-475F-B601-8F2E0AED126E}" type="slidenum">
              <a:rPr lang="en-US" altLang="en-US" sz="1200" b="0">
                <a:solidFill>
                  <a:srgbClr val="000000"/>
                </a:solidFill>
              </a:rPr>
              <a:pPr/>
              <a:t>12</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57705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fld id="{398FF6CC-FDE9-48FB-982C-9D359917A27E}" type="slidenum">
              <a:rPr lang="en-US" altLang="en-US" sz="1200" b="0">
                <a:solidFill>
                  <a:srgbClr val="000000"/>
                </a:solidFill>
              </a:rPr>
              <a:pPr/>
              <a:t>13</a:t>
            </a:fld>
            <a:endParaRPr lang="en-US" altLang="en-US" sz="1200" b="0">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Unicode MS" panose="020B0604020202020204" pitchFamily="34" charset="-128"/>
            </a:endParaRPr>
          </a:p>
        </p:txBody>
      </p:sp>
    </p:spTree>
    <p:extLst>
      <p:ext uri="{BB962C8B-B14F-4D97-AF65-F5344CB8AC3E}">
        <p14:creationId xmlns:p14="http://schemas.microsoft.com/office/powerpoint/2010/main" val="28286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advances</a:t>
            </a:r>
            <a:r>
              <a:rPr lang="en-US" baseline="0" dirty="0" smtClean="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5920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Caltech</a:t>
            </a:r>
            <a:r>
              <a:rPr lang="en-US" baseline="0" dirty="0" smtClean="0"/>
              <a:t> 256 : </a:t>
            </a:r>
            <a:r>
              <a:rPr lang="en-US" dirty="0" smtClean="0">
                <a:effectLst/>
              </a:rPr>
              <a:t>256 categories (16)</a:t>
            </a:r>
          </a:p>
          <a:p>
            <a:r>
              <a:rPr lang="en-US" dirty="0" err="1" smtClean="0">
                <a:effectLst/>
              </a:rPr>
              <a:t>ImageNet</a:t>
            </a:r>
            <a:r>
              <a:rPr lang="en-US" dirty="0" smtClean="0">
                <a:effectLst/>
              </a:rPr>
              <a:t>: </a:t>
            </a:r>
            <a:r>
              <a:rPr lang="en-US" dirty="0" smtClean="0"/>
              <a:t>22000 categories (148)</a:t>
            </a:r>
            <a:endParaRPr lang="en-US" dirty="0"/>
          </a:p>
        </p:txBody>
      </p:sp>
      <p:sp>
        <p:nvSpPr>
          <p:cNvPr id="4" name="Slide Number Placeholder 3"/>
          <p:cNvSpPr>
            <a:spLocks noGrp="1"/>
          </p:cNvSpPr>
          <p:nvPr>
            <p:ph type="sldNum" sz="quarter" idx="10"/>
          </p:nvPr>
        </p:nvSpPr>
        <p:spPr/>
        <p:txBody>
          <a:bodyPr/>
          <a:lstStyle/>
          <a:p>
            <a:fld id="{8F14D06F-5D1C-4F9C-821B-7335732D6439}" type="slidenum">
              <a:rPr lang="en-US" smtClean="0"/>
              <a:t>16</a:t>
            </a:fld>
            <a:endParaRPr lang="en-US"/>
          </a:p>
        </p:txBody>
      </p:sp>
    </p:spTree>
    <p:extLst>
      <p:ext uri="{BB962C8B-B14F-4D97-AF65-F5344CB8AC3E}">
        <p14:creationId xmlns:p14="http://schemas.microsoft.com/office/powerpoint/2010/main" val="136383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9/7/17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5105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9/7/17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285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793854-74A5-4B34-8F21-E347D4FBA11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5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9/7/17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9/7/17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9/7/17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9/7/17</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9/7/17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9/7/17</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9AFE8FB1-0A7A-443E-AAF7-31D4FA1AA312}" type="datetimeFigureOut">
              <a:rPr lang="en-US"/>
              <a:t>9/7/17</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9/7/17</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9/7/17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9/7/17</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9/7/17</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7.gif"/><Relationship Id="rId5" Type="http://schemas.openxmlformats.org/officeDocument/2006/relationships/image" Target="../media/image18.gi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icrosoft/CNTK/tree/master/bindings/python/cntk/contrib" TargetMode="External"/><Relationship Id="rId4" Type="http://schemas.openxmlformats.org/officeDocument/2006/relationships/hyperlink" Target="https://github.com/Microsoft/CNTK/tree/master/bindings/python/cntk/contrib/deeprl" TargetMode="External"/><Relationship Id="rId5" Type="http://schemas.openxmlformats.org/officeDocument/2006/relationships/hyperlink" Target="https://github.com/Microsoft/CNTK/issues/2194)" TargetMode="External"/><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2" y="2209800"/>
            <a:ext cx="9144000" cy="2667000"/>
          </a:xfrm>
        </p:spPr>
        <p:txBody>
          <a:bodyPr/>
          <a:lstStyle/>
          <a:p>
            <a:r>
              <a:rPr lang="en-US" dirty="0" smtClean="0"/>
              <a:t>Neural Networks and AI, </a:t>
            </a:r>
            <a:r>
              <a:rPr lang="en-US" smtClean="0"/>
              <a:t>A Winter Classic</a:t>
            </a:r>
            <a:endParaRPr lang="en-US" dirty="0"/>
          </a:p>
        </p:txBody>
      </p:sp>
      <p:sp>
        <p:nvSpPr>
          <p:cNvPr id="3" name="Subtitle 2"/>
          <p:cNvSpPr>
            <a:spLocks noGrp="1"/>
          </p:cNvSpPr>
          <p:nvPr>
            <p:ph type="subTitle" idx="1"/>
          </p:nvPr>
        </p:nvSpPr>
        <p:spPr>
          <a:xfrm>
            <a:off x="150813" y="5197406"/>
            <a:ext cx="9143999" cy="1066800"/>
          </a:xfrm>
        </p:spPr>
        <p:txBody>
          <a:bodyPr>
            <a:normAutofit lnSpcReduction="10000"/>
          </a:bodyPr>
          <a:lstStyle/>
          <a:p>
            <a:r>
              <a:rPr lang="en-US" dirty="0" smtClean="0"/>
              <a:t>Ali Zaidi</a:t>
            </a:r>
          </a:p>
          <a:p>
            <a:r>
              <a:rPr lang="en-US" dirty="0" smtClean="0"/>
              <a:t>Microsoft AI and Research</a:t>
            </a:r>
          </a:p>
          <a:p>
            <a:r>
              <a:rPr lang="en-US" dirty="0" smtClean="0"/>
              <a:t>@</a:t>
            </a:r>
            <a:r>
              <a:rPr lang="en-US" dirty="0" err="1" smtClean="0"/>
              <a:t>alikzaidi</a:t>
            </a:r>
            <a:endParaRPr lang="en-US" dirty="0" smtClean="0"/>
          </a:p>
          <a:p>
            <a:endParaRPr lang="en-US" dirty="0"/>
          </a:p>
        </p:txBody>
      </p:sp>
      <p:pic>
        <p:nvPicPr>
          <p:cNvPr id="8" name="Picture 4" descr="Image result for artificial intelligence"/>
          <p:cNvPicPr>
            <a:picLocks noChangeAspect="1" noChangeArrowheads="1"/>
          </p:cNvPicPr>
          <p:nvPr/>
        </p:nvPicPr>
        <p:blipFill rotWithShape="1">
          <a:blip r:embed="rId2">
            <a:clrChange>
              <a:clrFrom>
                <a:srgbClr val="F0F0F0"/>
              </a:clrFrom>
              <a:clrTo>
                <a:srgbClr val="F0F0F0">
                  <a:alpha val="0"/>
                </a:srgbClr>
              </a:clrTo>
            </a:clrChange>
            <a:lum bright="70000" contrast="-70000"/>
            <a:extLst>
              <a:ext uri="{28A0092B-C50C-407E-A947-70E740481C1C}">
                <a14:useLocalDpi xmlns:a14="http://schemas.microsoft.com/office/drawing/2010/main" val="0"/>
              </a:ext>
            </a:extLst>
          </a:blip>
          <a:srcRect/>
          <a:stretch/>
        </p:blipFill>
        <p:spPr bwMode="auto">
          <a:xfrm>
            <a:off x="7147811" y="228600"/>
            <a:ext cx="5041014" cy="507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Representation Learning and Deep Learning</a:t>
            </a:r>
            <a:endParaRPr lang="en-US" dirty="0"/>
          </a:p>
        </p:txBody>
      </p:sp>
      <p:sp>
        <p:nvSpPr>
          <p:cNvPr id="6" name="Oval 5"/>
          <p:cNvSpPr/>
          <p:nvPr/>
        </p:nvSpPr>
        <p:spPr>
          <a:xfrm>
            <a:off x="1519534" y="1795220"/>
            <a:ext cx="7239000" cy="50292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38734" y="2709620"/>
            <a:ext cx="5562600" cy="3581400"/>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1334" y="2922798"/>
            <a:ext cx="3276600" cy="3155043"/>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45131" y="3387709"/>
            <a:ext cx="2485093" cy="1455512"/>
          </a:xfrm>
          <a:prstGeom prst="ellipse">
            <a:avLst/>
          </a:prstGeom>
          <a:noFill/>
          <a:ln w="63500">
            <a:solidFill>
              <a:schemeClr val="tx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08819" y="5157008"/>
            <a:ext cx="762000" cy="433965"/>
          </a:xfrm>
          <a:prstGeom prst="rect">
            <a:avLst/>
          </a:prstGeom>
          <a:noFill/>
        </p:spPr>
        <p:txBody>
          <a:bodyPr wrap="square" rtlCol="0">
            <a:spAutoFit/>
          </a:bodyPr>
          <a:lstStyle/>
          <a:p>
            <a:pPr>
              <a:lnSpc>
                <a:spcPct val="90000"/>
              </a:lnSpc>
            </a:pPr>
            <a:r>
              <a:rPr lang="en-US" sz="2400" b="1" smtClean="0"/>
              <a:t>AI</a:t>
            </a:r>
            <a:endParaRPr lang="en-US" sz="2400" b="1"/>
          </a:p>
        </p:txBody>
      </p:sp>
      <p:sp>
        <p:nvSpPr>
          <p:cNvPr id="11" name="TextBox 10"/>
          <p:cNvSpPr txBox="1"/>
          <p:nvPr/>
        </p:nvSpPr>
        <p:spPr>
          <a:xfrm>
            <a:off x="3173294" y="4500319"/>
            <a:ext cx="1569362" cy="757130"/>
          </a:xfrm>
          <a:prstGeom prst="rect">
            <a:avLst/>
          </a:prstGeom>
          <a:noFill/>
        </p:spPr>
        <p:txBody>
          <a:bodyPr wrap="square" rtlCol="0">
            <a:spAutoFit/>
          </a:bodyPr>
          <a:lstStyle/>
          <a:p>
            <a:pPr>
              <a:lnSpc>
                <a:spcPct val="90000"/>
              </a:lnSpc>
            </a:pPr>
            <a:r>
              <a:rPr lang="en-US" sz="2400" b="1" smtClean="0"/>
              <a:t>Machine Learning</a:t>
            </a:r>
            <a:endParaRPr lang="en-US" sz="2400" b="1" dirty="0"/>
          </a:p>
        </p:txBody>
      </p:sp>
      <p:sp>
        <p:nvSpPr>
          <p:cNvPr id="12" name="TextBox 11"/>
          <p:cNvSpPr txBox="1"/>
          <p:nvPr/>
        </p:nvSpPr>
        <p:spPr>
          <a:xfrm>
            <a:off x="5167879" y="5163543"/>
            <a:ext cx="2443296" cy="766364"/>
          </a:xfrm>
          <a:prstGeom prst="rect">
            <a:avLst/>
          </a:prstGeom>
          <a:noFill/>
        </p:spPr>
        <p:txBody>
          <a:bodyPr wrap="square" rtlCol="0">
            <a:spAutoFit/>
          </a:bodyPr>
          <a:lstStyle/>
          <a:p>
            <a:pPr>
              <a:lnSpc>
                <a:spcPct val="90000"/>
              </a:lnSpc>
            </a:pPr>
            <a:r>
              <a:rPr lang="en-US" sz="2400" b="1" dirty="0" smtClean="0"/>
              <a:t>Representation Learning</a:t>
            </a:r>
            <a:endParaRPr lang="en-US" sz="2400" b="1" dirty="0"/>
          </a:p>
        </p:txBody>
      </p:sp>
      <p:sp>
        <p:nvSpPr>
          <p:cNvPr id="13" name="TextBox 12"/>
          <p:cNvSpPr txBox="1"/>
          <p:nvPr/>
        </p:nvSpPr>
        <p:spPr>
          <a:xfrm>
            <a:off x="5375492" y="3723545"/>
            <a:ext cx="1554242" cy="776774"/>
          </a:xfrm>
          <a:prstGeom prst="rect">
            <a:avLst/>
          </a:prstGeom>
          <a:noFill/>
        </p:spPr>
        <p:txBody>
          <a:bodyPr wrap="square" rtlCol="0">
            <a:spAutoFit/>
          </a:bodyPr>
          <a:lstStyle/>
          <a:p>
            <a:pPr>
              <a:lnSpc>
                <a:spcPct val="90000"/>
              </a:lnSpc>
            </a:pPr>
            <a:r>
              <a:rPr lang="en-US" sz="2400" b="1" dirty="0" smtClean="0"/>
              <a:t>Deep Learning</a:t>
            </a:r>
            <a:endParaRPr lang="en-US" sz="2400" b="1" dirty="0"/>
          </a:p>
        </p:txBody>
      </p:sp>
      <p:sp>
        <p:nvSpPr>
          <p:cNvPr id="14" name="TextBox 13"/>
          <p:cNvSpPr txBox="1"/>
          <p:nvPr/>
        </p:nvSpPr>
        <p:spPr>
          <a:xfrm>
            <a:off x="7767934" y="6203975"/>
            <a:ext cx="4738874" cy="654025"/>
          </a:xfrm>
          <a:prstGeom prst="rect">
            <a:avLst/>
          </a:prstGeom>
          <a:noFill/>
        </p:spPr>
        <p:txBody>
          <a:bodyPr wrap="square" rtlCol="0">
            <a:spAutoFit/>
          </a:bodyPr>
          <a:lstStyle/>
          <a:p>
            <a:pPr>
              <a:lnSpc>
                <a:spcPct val="90000"/>
              </a:lnSpc>
            </a:pPr>
            <a:r>
              <a:rPr lang="en-US" sz="2000" dirty="0" smtClean="0"/>
              <a:t>Based on </a:t>
            </a:r>
            <a:r>
              <a:rPr lang="en-US" sz="2000" dirty="0" err="1" smtClean="0"/>
              <a:t>Goodfellow</a:t>
            </a:r>
            <a:r>
              <a:rPr lang="en-US" sz="2000" dirty="0" smtClean="0"/>
              <a:t>, </a:t>
            </a:r>
            <a:r>
              <a:rPr lang="en-US" sz="2000" dirty="0" err="1" smtClean="0"/>
              <a:t>Bengio</a:t>
            </a:r>
            <a:r>
              <a:rPr lang="en-US" sz="2000" dirty="0" smtClean="0"/>
              <a:t>, </a:t>
            </a:r>
            <a:r>
              <a:rPr lang="en-US" sz="2000" dirty="0" err="1" smtClean="0"/>
              <a:t>Courville</a:t>
            </a:r>
            <a:r>
              <a:rPr lang="en-US" sz="2000" dirty="0" smtClean="0"/>
              <a:t>. Fig. 1.4</a:t>
            </a:r>
            <a:endParaRPr lang="en-US" sz="2000" dirty="0"/>
          </a:p>
        </p:txBody>
      </p:sp>
    </p:spTree>
    <p:extLst>
      <p:ext uri="{BB962C8B-B14F-4D97-AF65-F5344CB8AC3E}">
        <p14:creationId xmlns:p14="http://schemas.microsoft.com/office/powerpoint/2010/main" val="255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Hype</a:t>
            </a:r>
            <a:endParaRPr lang="en-US" dirty="0"/>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70327584"/>
              </p:ext>
            </p:extLst>
          </p:nvPr>
        </p:nvGraphicFramePr>
        <p:xfrm>
          <a:off x="1540548"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1522414" y="1676400"/>
            <a:ext cx="7099300" cy="4965700"/>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33CC33"/>
                </a:solidFill>
              </a:rPr>
              <a:t>Forward-propagating local input signals</a:t>
            </a:r>
          </a:p>
        </p:txBody>
      </p:sp>
      <p:sp>
        <p:nvSpPr>
          <p:cNvPr id="39939"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Forward propagation gives all the </a:t>
            </a:r>
            <a:r>
              <a:rPr lang="en-US" altLang="en-US" i="1">
                <a:latin typeface="Times New Roman" panose="02020603050405020304" pitchFamily="18" charset="0"/>
              </a:rPr>
              <a:t>a</a:t>
            </a:r>
            <a:r>
              <a:rPr lang="en-US" altLang="en-US"/>
              <a:t>’s and </a:t>
            </a:r>
            <a:r>
              <a:rPr lang="en-US" altLang="en-US" i="1">
                <a:latin typeface="Times New Roman" panose="02020603050405020304" pitchFamily="18" charset="0"/>
              </a:rPr>
              <a:t>z</a:t>
            </a:r>
            <a:r>
              <a:rPr lang="en-US" altLang="en-US"/>
              <a:t>’s</a:t>
            </a:r>
          </a:p>
        </p:txBody>
      </p:sp>
      <p:pic>
        <p:nvPicPr>
          <p:cNvPr id="39940"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4570412" y="3124201"/>
            <a:ext cx="533400" cy="790575"/>
            <a:chOff x="1920" y="1968"/>
            <a:chExt cx="336" cy="498"/>
          </a:xfrm>
        </p:grpSpPr>
        <p:sp>
          <p:nvSpPr>
            <p:cNvPr id="39954" name="Line 26"/>
            <p:cNvSpPr>
              <a:spLocks noChangeShapeType="1"/>
            </p:cNvSpPr>
            <p:nvPr/>
          </p:nvSpPr>
          <p:spPr bwMode="auto">
            <a:xfrm>
              <a:off x="1920" y="1968"/>
              <a:ext cx="336"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5" name="Line 27"/>
            <p:cNvSpPr>
              <a:spLocks noChangeShapeType="1"/>
            </p:cNvSpPr>
            <p:nvPr/>
          </p:nvSpPr>
          <p:spPr bwMode="auto">
            <a:xfrm flipV="1">
              <a:off x="1968" y="2274"/>
              <a:ext cx="288" cy="192"/>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37"/>
          <p:cNvGrpSpPr>
            <a:grpSpLocks/>
          </p:cNvGrpSpPr>
          <p:nvPr/>
        </p:nvGrpSpPr>
        <p:grpSpPr bwMode="auto">
          <a:xfrm>
            <a:off x="5256212" y="2438401"/>
            <a:ext cx="914400" cy="695325"/>
            <a:chOff x="2352" y="1536"/>
            <a:chExt cx="576" cy="438"/>
          </a:xfrm>
        </p:grpSpPr>
        <p:sp>
          <p:nvSpPr>
            <p:cNvPr id="39952" name="Line 28"/>
            <p:cNvSpPr>
              <a:spLocks noChangeShapeType="1"/>
            </p:cNvSpPr>
            <p:nvPr/>
          </p:nvSpPr>
          <p:spPr bwMode="auto">
            <a:xfrm flipV="1">
              <a:off x="2640" y="1710"/>
              <a:ext cx="288" cy="26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3" name="Line 29"/>
            <p:cNvSpPr>
              <a:spLocks noChangeShapeType="1"/>
            </p:cNvSpPr>
            <p:nvPr/>
          </p:nvSpPr>
          <p:spPr bwMode="auto">
            <a:xfrm flipV="1">
              <a:off x="2352" y="1536"/>
              <a:ext cx="480"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4" name="Group 38"/>
          <p:cNvGrpSpPr>
            <a:grpSpLocks/>
          </p:cNvGrpSpPr>
          <p:nvPr/>
        </p:nvGrpSpPr>
        <p:grpSpPr bwMode="auto">
          <a:xfrm>
            <a:off x="5408612" y="3848100"/>
            <a:ext cx="990600" cy="800100"/>
            <a:chOff x="2448" y="2424"/>
            <a:chExt cx="624" cy="504"/>
          </a:xfrm>
        </p:grpSpPr>
        <p:sp>
          <p:nvSpPr>
            <p:cNvPr id="39950" name="Line 30"/>
            <p:cNvSpPr>
              <a:spLocks noChangeShapeType="1"/>
            </p:cNvSpPr>
            <p:nvPr/>
          </p:nvSpPr>
          <p:spPr bwMode="auto">
            <a:xfrm>
              <a:off x="2832" y="2424"/>
              <a:ext cx="240" cy="24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51" name="Line 31"/>
            <p:cNvSpPr>
              <a:spLocks noChangeShapeType="1"/>
            </p:cNvSpPr>
            <p:nvPr/>
          </p:nvSpPr>
          <p:spPr bwMode="auto">
            <a:xfrm>
              <a:off x="2448" y="2832"/>
              <a:ext cx="432" cy="96"/>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40"/>
          <p:cNvGrpSpPr>
            <a:grpSpLocks/>
          </p:cNvGrpSpPr>
          <p:nvPr/>
        </p:nvGrpSpPr>
        <p:grpSpPr bwMode="auto">
          <a:xfrm>
            <a:off x="6884987" y="2428876"/>
            <a:ext cx="533400" cy="1343025"/>
            <a:chOff x="3378" y="1530"/>
            <a:chExt cx="336" cy="846"/>
          </a:xfrm>
        </p:grpSpPr>
        <p:sp>
          <p:nvSpPr>
            <p:cNvPr id="39948" name="Line 32"/>
            <p:cNvSpPr>
              <a:spLocks noChangeShapeType="1"/>
            </p:cNvSpPr>
            <p:nvPr/>
          </p:nvSpPr>
          <p:spPr bwMode="auto">
            <a:xfrm>
              <a:off x="3378" y="1530"/>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9" name="Line 34"/>
            <p:cNvSpPr>
              <a:spLocks noChangeShapeType="1"/>
            </p:cNvSpPr>
            <p:nvPr/>
          </p:nvSpPr>
          <p:spPr bwMode="auto">
            <a:xfrm flipV="1">
              <a:off x="3408" y="2016"/>
              <a:ext cx="240" cy="36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6" name="Group 39"/>
          <p:cNvGrpSpPr>
            <a:grpSpLocks/>
          </p:cNvGrpSpPr>
          <p:nvPr/>
        </p:nvGrpSpPr>
        <p:grpSpPr bwMode="auto">
          <a:xfrm>
            <a:off x="6551613" y="4038601"/>
            <a:ext cx="866775" cy="581025"/>
            <a:chOff x="3168" y="2544"/>
            <a:chExt cx="546" cy="366"/>
          </a:xfrm>
        </p:grpSpPr>
        <p:sp>
          <p:nvSpPr>
            <p:cNvPr id="39946" name="Line 33"/>
            <p:cNvSpPr>
              <a:spLocks noChangeShapeType="1"/>
            </p:cNvSpPr>
            <p:nvPr/>
          </p:nvSpPr>
          <p:spPr bwMode="auto">
            <a:xfrm flipV="1">
              <a:off x="3378" y="2766"/>
              <a:ext cx="336" cy="144"/>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39947" name="Line 35"/>
            <p:cNvSpPr>
              <a:spLocks noChangeShapeType="1"/>
            </p:cNvSpPr>
            <p:nvPr/>
          </p:nvSpPr>
          <p:spPr bwMode="auto">
            <a:xfrm flipV="1">
              <a:off x="3168" y="2544"/>
              <a:ext cx="480" cy="0"/>
            </a:xfrm>
            <a:prstGeom prst="line">
              <a:avLst/>
            </a:prstGeom>
            <a:noFill/>
            <a:ln w="57150">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172842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nodeType="afterGroup">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8212" y="609600"/>
            <a:ext cx="7772400" cy="609600"/>
          </a:xfrm>
        </p:spPr>
        <p:txBody>
          <a:bodyPr>
            <a:normAutofit fontScale="90000"/>
          </a:bodyPr>
          <a:lstStyle/>
          <a:p>
            <a:pPr eaLnBrk="1" hangingPunct="1"/>
            <a:r>
              <a:rPr lang="en-US" altLang="en-US">
                <a:solidFill>
                  <a:srgbClr val="FF0000"/>
                </a:solidFill>
              </a:rPr>
              <a:t>Back-propagating local error signals</a:t>
            </a:r>
          </a:p>
        </p:txBody>
      </p:sp>
      <p:sp>
        <p:nvSpPr>
          <p:cNvPr id="41987" name="Rectangle 3"/>
          <p:cNvSpPr>
            <a:spLocks noGrp="1" noChangeArrowheads="1"/>
          </p:cNvSpPr>
          <p:nvPr>
            <p:ph type="body" idx="1"/>
          </p:nvPr>
        </p:nvSpPr>
        <p:spPr>
          <a:xfrm>
            <a:off x="2132012" y="5257801"/>
            <a:ext cx="7924800" cy="790575"/>
          </a:xfrm>
        </p:spPr>
        <p:txBody>
          <a:bodyPr/>
          <a:lstStyle/>
          <a:p>
            <a:pPr eaLnBrk="1" hangingPunct="1">
              <a:spcBef>
                <a:spcPct val="70000"/>
              </a:spcBef>
            </a:pPr>
            <a:r>
              <a:rPr lang="en-US" altLang="en-US"/>
              <a:t>Back-propagation gives all the </a:t>
            </a:r>
            <a:r>
              <a:rPr lang="en-US" altLang="en-US" i="1">
                <a:latin typeface="Symbol" panose="05050102010706020507" pitchFamily="18" charset="2"/>
              </a:rPr>
              <a:t>d </a:t>
            </a:r>
            <a:r>
              <a:rPr lang="en-US" altLang="en-US"/>
              <a:t>’s</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4570"/>
          <a:stretch>
            <a:fillRect/>
          </a:stretch>
        </p:blipFill>
        <p:spPr bwMode="auto">
          <a:xfrm>
            <a:off x="3351212" y="1905000"/>
            <a:ext cx="553085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70412" y="2514600"/>
            <a:ext cx="914400" cy="914400"/>
            <a:chOff x="1920" y="1584"/>
            <a:chExt cx="576" cy="576"/>
          </a:xfrm>
        </p:grpSpPr>
        <p:sp>
          <p:nvSpPr>
            <p:cNvPr id="42006" name="Line 6"/>
            <p:cNvSpPr>
              <a:spLocks noChangeShapeType="1"/>
            </p:cNvSpPr>
            <p:nvPr/>
          </p:nvSpPr>
          <p:spPr bwMode="auto">
            <a:xfrm>
              <a:off x="1920" y="1968"/>
              <a:ext cx="336"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7" name="Line 10"/>
            <p:cNvSpPr>
              <a:spLocks noChangeShapeType="1"/>
            </p:cNvSpPr>
            <p:nvPr/>
          </p:nvSpPr>
          <p:spPr bwMode="auto">
            <a:xfrm flipV="1">
              <a:off x="2016" y="1584"/>
              <a:ext cx="480"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3" name="Group 28"/>
          <p:cNvGrpSpPr>
            <a:grpSpLocks/>
          </p:cNvGrpSpPr>
          <p:nvPr/>
        </p:nvGrpSpPr>
        <p:grpSpPr bwMode="auto">
          <a:xfrm>
            <a:off x="5637212" y="2819400"/>
            <a:ext cx="533400" cy="1219200"/>
            <a:chOff x="2592" y="1776"/>
            <a:chExt cx="336" cy="768"/>
          </a:xfrm>
        </p:grpSpPr>
        <p:sp>
          <p:nvSpPr>
            <p:cNvPr id="42004" name="Line 9"/>
            <p:cNvSpPr>
              <a:spLocks noChangeShapeType="1"/>
            </p:cNvSpPr>
            <p:nvPr/>
          </p:nvSpPr>
          <p:spPr bwMode="auto">
            <a:xfrm flipV="1">
              <a:off x="2592" y="1776"/>
              <a:ext cx="288" cy="26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5" name="Line 12"/>
            <p:cNvSpPr>
              <a:spLocks noChangeShapeType="1"/>
            </p:cNvSpPr>
            <p:nvPr/>
          </p:nvSpPr>
          <p:spPr bwMode="auto">
            <a:xfrm>
              <a:off x="2688" y="2304"/>
              <a:ext cx="240" cy="24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3023" name="Line 15"/>
          <p:cNvSpPr>
            <a:spLocks noChangeShapeType="1"/>
          </p:cNvSpPr>
          <p:nvPr/>
        </p:nvSpPr>
        <p:spPr bwMode="auto">
          <a:xfrm>
            <a:off x="6884987" y="2428875"/>
            <a:ext cx="533400" cy="22860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nvGrpSpPr>
          <p:cNvPr id="4" name="Group 27"/>
          <p:cNvGrpSpPr>
            <a:grpSpLocks/>
          </p:cNvGrpSpPr>
          <p:nvPr/>
        </p:nvGrpSpPr>
        <p:grpSpPr bwMode="auto">
          <a:xfrm>
            <a:off x="6627813" y="3686175"/>
            <a:ext cx="790575" cy="933450"/>
            <a:chOff x="3216" y="2322"/>
            <a:chExt cx="498" cy="588"/>
          </a:xfrm>
        </p:grpSpPr>
        <p:sp>
          <p:nvSpPr>
            <p:cNvPr id="42002" name="Line 16"/>
            <p:cNvSpPr>
              <a:spLocks noChangeShapeType="1"/>
            </p:cNvSpPr>
            <p:nvPr/>
          </p:nvSpPr>
          <p:spPr bwMode="auto">
            <a:xfrm flipV="1">
              <a:off x="3216" y="2322"/>
              <a:ext cx="240" cy="36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3" name="Line 18"/>
            <p:cNvSpPr>
              <a:spLocks noChangeShapeType="1"/>
            </p:cNvSpPr>
            <p:nvPr/>
          </p:nvSpPr>
          <p:spPr bwMode="auto">
            <a:xfrm flipV="1">
              <a:off x="3378" y="2766"/>
              <a:ext cx="336" cy="144"/>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grpSp>
        <p:nvGrpSpPr>
          <p:cNvPr id="5" name="Group 30"/>
          <p:cNvGrpSpPr>
            <a:grpSpLocks/>
          </p:cNvGrpSpPr>
          <p:nvPr/>
        </p:nvGrpSpPr>
        <p:grpSpPr bwMode="auto">
          <a:xfrm>
            <a:off x="4646612" y="3609976"/>
            <a:ext cx="914400" cy="885825"/>
            <a:chOff x="1968" y="2274"/>
            <a:chExt cx="576" cy="558"/>
          </a:xfrm>
        </p:grpSpPr>
        <p:sp>
          <p:nvSpPr>
            <p:cNvPr id="41999" name="Line 7"/>
            <p:cNvSpPr>
              <a:spLocks noChangeShapeType="1"/>
            </p:cNvSpPr>
            <p:nvPr/>
          </p:nvSpPr>
          <p:spPr bwMode="auto">
            <a:xfrm flipV="1">
              <a:off x="1968" y="2274"/>
              <a:ext cx="288" cy="192"/>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0" name="Line 13"/>
            <p:cNvSpPr>
              <a:spLocks noChangeShapeType="1"/>
            </p:cNvSpPr>
            <p:nvPr/>
          </p:nvSpPr>
          <p:spPr bwMode="auto">
            <a:xfrm>
              <a:off x="2064" y="2736"/>
              <a:ext cx="432" cy="96"/>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2001" name="Line 19"/>
            <p:cNvSpPr>
              <a:spLocks noChangeShapeType="1"/>
            </p:cNvSpPr>
            <p:nvPr/>
          </p:nvSpPr>
          <p:spPr bwMode="auto">
            <a:xfrm flipV="1">
              <a:off x="2064" y="2544"/>
              <a:ext cx="480"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
        <p:nvSpPr>
          <p:cNvPr id="41994" name="Text Box 23"/>
          <p:cNvSpPr txBox="1">
            <a:spLocks noChangeArrowheads="1"/>
          </p:cNvSpPr>
          <p:nvPr/>
        </p:nvSpPr>
        <p:spPr bwMode="auto">
          <a:xfrm>
            <a:off x="8739188" y="2552701"/>
            <a:ext cx="40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2</a:t>
            </a:r>
          </a:p>
        </p:txBody>
      </p:sp>
      <p:sp>
        <p:nvSpPr>
          <p:cNvPr id="41995" name="Text Box 24"/>
          <p:cNvSpPr txBox="1">
            <a:spLocks noChangeArrowheads="1"/>
          </p:cNvSpPr>
          <p:nvPr/>
        </p:nvSpPr>
        <p:spPr bwMode="auto">
          <a:xfrm>
            <a:off x="8732838" y="3852863"/>
            <a:ext cx="403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Unicode MS" panose="020B0604020202020204" pitchFamily="34" charset="-128"/>
                <a:ea typeface="ＭＳ Ｐゴシック" charset="-128"/>
              </a:defRPr>
            </a:lvl1pPr>
            <a:lvl2pPr marL="37931725" indent="-37474525" eaLnBrk="0" hangingPunct="0">
              <a:defRPr sz="2400" b="1">
                <a:solidFill>
                  <a:schemeClr val="tx1"/>
                </a:solidFill>
                <a:latin typeface="Arial Unicode MS" panose="020B0604020202020204" pitchFamily="34" charset="-128"/>
                <a:ea typeface="ＭＳ Ｐゴシック" charset="-128"/>
              </a:defRPr>
            </a:lvl2pPr>
            <a:lvl3pPr eaLnBrk="0" hangingPunct="0">
              <a:defRPr sz="2400" b="1">
                <a:solidFill>
                  <a:schemeClr val="tx1"/>
                </a:solidFill>
                <a:latin typeface="Arial Unicode MS" panose="020B0604020202020204" pitchFamily="34" charset="-128"/>
                <a:ea typeface="ＭＳ Ｐゴシック" charset="-128"/>
              </a:defRPr>
            </a:lvl3pPr>
            <a:lvl4pPr eaLnBrk="0" hangingPunct="0">
              <a:defRPr sz="2400" b="1">
                <a:solidFill>
                  <a:schemeClr val="tx1"/>
                </a:solidFill>
                <a:latin typeface="Arial Unicode MS" panose="020B0604020202020204" pitchFamily="34" charset="-128"/>
                <a:ea typeface="ＭＳ Ｐゴシック" charset="-128"/>
              </a:defRPr>
            </a:lvl4pPr>
            <a:lvl5pPr eaLnBrk="0" hangingPunct="0">
              <a:defRPr sz="2400" b="1">
                <a:solidFill>
                  <a:schemeClr val="tx1"/>
                </a:solidFill>
                <a:latin typeface="Arial Unicode MS" panose="020B0604020202020204" pitchFamily="34" charset="-128"/>
                <a:ea typeface="ＭＳ Ｐゴシック" charset="-128"/>
              </a:defRPr>
            </a:lvl5pPr>
            <a:lvl6pPr marL="4572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6pPr>
            <a:lvl7pPr marL="9144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7pPr>
            <a:lvl8pPr marL="13716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8pPr>
            <a:lvl9pPr marL="1828800" eaLnBrk="0" fontAlgn="base" hangingPunct="0">
              <a:spcBef>
                <a:spcPct val="0"/>
              </a:spcBef>
              <a:spcAft>
                <a:spcPct val="0"/>
              </a:spcAft>
              <a:defRPr sz="2400" b="1">
                <a:solidFill>
                  <a:schemeClr val="tx1"/>
                </a:solidFill>
                <a:latin typeface="Arial Unicode MS" panose="020B0604020202020204" pitchFamily="34" charset="-128"/>
                <a:ea typeface="ＭＳ Ｐゴシック" charset="-128"/>
              </a:defRPr>
            </a:lvl9pPr>
          </a:lstStyle>
          <a:p>
            <a:pPr eaLnBrk="1" fontAlgn="base" hangingPunct="1">
              <a:spcBef>
                <a:spcPct val="0"/>
              </a:spcBef>
              <a:spcAft>
                <a:spcPct val="0"/>
              </a:spcAft>
            </a:pPr>
            <a:r>
              <a:rPr lang="en-US" altLang="en-US" sz="2800" b="0" i="1">
                <a:solidFill>
                  <a:srgbClr val="000000"/>
                </a:solidFill>
                <a:latin typeface="Times New Roman" panose="02020603050405020304" pitchFamily="18" charset="0"/>
              </a:rPr>
              <a:t>t</a:t>
            </a:r>
            <a:r>
              <a:rPr lang="en-US" altLang="en-US" sz="2800" b="0" baseline="-25000">
                <a:solidFill>
                  <a:srgbClr val="000000"/>
                </a:solidFill>
                <a:latin typeface="Times New Roman" panose="02020603050405020304" pitchFamily="18" charset="0"/>
              </a:rPr>
              <a:t>1</a:t>
            </a:r>
          </a:p>
        </p:txBody>
      </p:sp>
      <p:grpSp>
        <p:nvGrpSpPr>
          <p:cNvPr id="6" name="Group 26"/>
          <p:cNvGrpSpPr>
            <a:grpSpLocks/>
          </p:cNvGrpSpPr>
          <p:nvPr/>
        </p:nvGrpSpPr>
        <p:grpSpPr bwMode="auto">
          <a:xfrm>
            <a:off x="8266113" y="2895600"/>
            <a:ext cx="466725" cy="1219200"/>
            <a:chOff x="4248" y="1824"/>
            <a:chExt cx="294" cy="768"/>
          </a:xfrm>
        </p:grpSpPr>
        <p:sp>
          <p:nvSpPr>
            <p:cNvPr id="41997" name="Line 22"/>
            <p:cNvSpPr>
              <a:spLocks noChangeShapeType="1"/>
            </p:cNvSpPr>
            <p:nvPr/>
          </p:nvSpPr>
          <p:spPr bwMode="auto">
            <a:xfrm flipV="1">
              <a:off x="4248" y="2592"/>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sp>
          <p:nvSpPr>
            <p:cNvPr id="41998" name="Line 25"/>
            <p:cNvSpPr>
              <a:spLocks noChangeShapeType="1"/>
            </p:cNvSpPr>
            <p:nvPr/>
          </p:nvSpPr>
          <p:spPr bwMode="auto">
            <a:xfrm flipV="1">
              <a:off x="4254" y="1824"/>
              <a:ext cx="288" cy="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2400" b="1">
                <a:solidFill>
                  <a:srgbClr val="000000"/>
                </a:solidFill>
                <a:latin typeface="Arial Unicode MS" panose="020B0604020202020204" pitchFamily="34" charset="-128"/>
                <a:ea typeface="ＭＳ Ｐゴシック" charset="-128"/>
              </a:endParaRPr>
            </a:p>
          </p:txBody>
        </p:sp>
      </p:grpSp>
    </p:spTree>
    <p:extLst>
      <p:ext uri="{BB962C8B-B14F-4D97-AF65-F5344CB8AC3E}">
        <p14:creationId xmlns:p14="http://schemas.microsoft.com/office/powerpoint/2010/main" val="6002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par>
                          <p:cTn id="8" fill="hold" nodeType="afterGroup">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3023"/>
                                        </p:tgtEl>
                                        <p:attrNameLst>
                                          <p:attrName>style.visibility</p:attrName>
                                        </p:attrNameLst>
                                      </p:cBhvr>
                                      <p:to>
                                        <p:strVal val="visible"/>
                                      </p:to>
                                    </p:set>
                                    <p:animEffect transition="in" filter="wipe(right)">
                                      <p:cBhvr>
                                        <p:cTn id="11" dur="1000"/>
                                        <p:tgtEl>
                                          <p:spTgt spid="43023"/>
                                        </p:tgtEl>
                                      </p:cBhvr>
                                    </p:animEffect>
                                  </p:childTnLst>
                                </p:cTn>
                              </p:par>
                            </p:childTnLst>
                          </p:cTn>
                        </p:par>
                        <p:par>
                          <p:cTn id="12" fill="hold" nodeType="afterGroup">
                            <p:stCondLst>
                              <p:cond delay="2000"/>
                            </p:stCondLst>
                            <p:childTnLst>
                              <p:par>
                                <p:cTn id="13" presetID="2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1000"/>
                                        <p:tgtEl>
                                          <p:spTgt spid="4"/>
                                        </p:tgtEl>
                                      </p:cBhvr>
                                    </p:animEffect>
                                  </p:childTnLst>
                                </p:cTn>
                              </p:par>
                            </p:childTnLst>
                          </p:cTn>
                        </p:par>
                        <p:par>
                          <p:cTn id="16" fill="hold" nodeType="afterGroup">
                            <p:stCondLst>
                              <p:cond delay="3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par>
                          <p:cTn id="20" fill="hold" nodeType="afterGroup">
                            <p:stCondLst>
                              <p:cond delay="4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10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4" y="274638"/>
            <a:ext cx="13357843" cy="954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6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 name="Title 1"/>
          <p:cNvSpPr>
            <a:spLocks noGrp="1"/>
          </p:cNvSpPr>
          <p:nvPr/>
        </p:nvSpPr>
        <p:spPr>
          <a:xfrm>
            <a:off x="1864089" y="1135531"/>
            <a:ext cx="6171325" cy="857128"/>
          </a:xfrm>
          <a:prstGeom prst="rect">
            <a:avLst/>
          </a:prstGeom>
        </p:spPr>
        <p:txBody>
          <a:bodyPr vert="horz" lIns="68570" tIns="34285" rIns="68570" bIns="3428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1864089" y="2129563"/>
            <a:ext cx="6171325" cy="3393991"/>
          </a:xfrm>
          <a:prstGeom prst="rect">
            <a:avLst/>
          </a:prstGeom>
        </p:spPr>
        <p:txBody>
          <a:bodyPr vert="horz" lIns="68570" tIns="34285" rIns="68570" bIns="3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7759514" y="2129562"/>
            <a:ext cx="2584282" cy="923330"/>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7759516" y="3073112"/>
            <a:ext cx="2570397" cy="1200329"/>
          </a:xfrm>
          <a:prstGeom prst="rect">
            <a:avLst/>
          </a:prstGeom>
          <a:noFill/>
        </p:spPr>
        <p:txBody>
          <a:bodyPr wrap="square" rtlCol="0">
            <a:spAutoFit/>
          </a:bodyPr>
          <a:lstStyle/>
          <a:p>
            <a:pPr defTabSz="685739"/>
            <a:r>
              <a:rPr lang="en-US" dirty="0">
                <a:solidFill>
                  <a:srgbClr val="0070C0"/>
                </a:solidFill>
                <a:latin typeface="Segoe UI" panose="020B0502040204020203" pitchFamily="34" charset="0"/>
                <a:cs typeface="Segoe UI" panose="020B0502040204020203" pitchFamily="34" charset="0"/>
              </a:rPr>
              <a:t>…MSR reduced error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a:solidFill>
                  <a:srgbClr val="EB3C00"/>
                </a:solidFill>
                <a:latin typeface="Segoe UI" panose="020B0502040204020203" pitchFamily="34" charset="0"/>
                <a:cs typeface="Segoe UI" panose="020B0502040204020203" pitchFamily="34" charset="0"/>
              </a:rPr>
              <a:t>&lt;15% </a:t>
            </a:r>
            <a:r>
              <a:rPr lang="en-US" dirty="0">
                <a:solidFill>
                  <a:srgbClr val="0070C0"/>
                </a:solidFill>
                <a:latin typeface="Segoe UI" panose="020B0502040204020203" pitchFamily="34" charset="0"/>
                <a:cs typeface="Segoe UI" panose="020B0502040204020203" pitchFamily="34" charset="0"/>
              </a:rPr>
              <a:t>(and under 7% for </a:t>
            </a:r>
            <a:r>
              <a:rPr lang="en-US" dirty="0">
                <a:solidFill>
                  <a:srgbClr val="0070C0"/>
                </a:solidFill>
                <a:latin typeface="Segoe UI" panose="020B0502040204020203" pitchFamily="34" charset="0"/>
                <a:cs typeface="Segoe UI" panose="020B0502040204020203" pitchFamily="34" charset="0"/>
              </a:rPr>
              <a:t>Rick Rashid’s </a:t>
            </a:r>
            <a:r>
              <a:rPr lang="en-US" dirty="0">
                <a:solidFill>
                  <a:srgbClr val="0070C0"/>
                </a:solidFill>
                <a:latin typeface="Segoe UI" panose="020B0502040204020203" pitchFamily="34" charset="0"/>
                <a:cs typeface="Segoe UI" panose="020B0502040204020203" pitchFamily="34" charset="0"/>
              </a:rPr>
              <a:t>demo)!</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53" y="1135531"/>
            <a:ext cx="5921329" cy="4535638"/>
          </a:xfrm>
          <a:prstGeom prst="rect">
            <a:avLst/>
          </a:prstGeom>
        </p:spPr>
      </p:pic>
      <p:sp>
        <p:nvSpPr>
          <p:cNvPr id="27" name="Oval 26"/>
          <p:cNvSpPr/>
          <p:nvPr/>
        </p:nvSpPr>
        <p:spPr>
          <a:xfrm>
            <a:off x="4192643" y="2129562"/>
            <a:ext cx="2809383" cy="13909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5" name="Rectangle 4"/>
          <p:cNvSpPr/>
          <p:nvPr/>
        </p:nvSpPr>
        <p:spPr>
          <a:xfrm>
            <a:off x="1747708" y="1281284"/>
            <a:ext cx="8039709" cy="334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endParaRPr lang="en-US" sz="1350">
              <a:solidFill>
                <a:prstClr val="white"/>
              </a:solidFill>
            </a:endParaRPr>
          </a:p>
        </p:txBody>
      </p:sp>
      <p:sp>
        <p:nvSpPr>
          <p:cNvPr id="12" name="TextBox 11"/>
          <p:cNvSpPr txBox="1"/>
          <p:nvPr/>
        </p:nvSpPr>
        <p:spPr>
          <a:xfrm>
            <a:off x="2064462" y="1177479"/>
            <a:ext cx="6447278" cy="461665"/>
          </a:xfrm>
          <a:prstGeom prst="rect">
            <a:avLst/>
          </a:prstGeom>
          <a:noFill/>
        </p:spPr>
        <p:txBody>
          <a:bodyPr wrap="none" rtlCol="0">
            <a:spAutoFit/>
          </a:bodyPr>
          <a:lstStyle/>
          <a:p>
            <a:pPr defTabSz="685739"/>
            <a:r>
              <a:rPr lang="en-US" sz="2400" b="1" i="1" dirty="0">
                <a:solidFill>
                  <a:srgbClr val="5B9BD5"/>
                </a:solidFill>
                <a:latin typeface="Segoe UI" panose="020B0502040204020203" pitchFamily="34" charset="0"/>
                <a:cs typeface="Segoe UI" panose="020B0502040204020203" pitchFamily="34" charset="0"/>
              </a:rPr>
              <a:t>NIST Evaluations of Automatic Speech Recognition</a:t>
            </a:r>
          </a:p>
        </p:txBody>
      </p:sp>
    </p:spTree>
    <p:extLst>
      <p:ext uri="{BB962C8B-B14F-4D97-AF65-F5344CB8AC3E}">
        <p14:creationId xmlns:p14="http://schemas.microsoft.com/office/powerpoint/2010/main" val="12094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2129" y="3358427"/>
            <a:ext cx="2182460" cy="769441"/>
          </a:xfrm>
          <a:prstGeom prst="rect">
            <a:avLst/>
          </a:prstGeom>
          <a:noFill/>
        </p:spPr>
        <p:txBody>
          <a:bodyPr wrap="square" rtlCol="0">
            <a:spAutoFit/>
          </a:bodyPr>
          <a:lstStyle/>
          <a:p>
            <a:r>
              <a:rPr lang="en-US" sz="4400" dirty="0">
                <a:solidFill>
                  <a:srgbClr val="C00000"/>
                </a:solidFill>
                <a:latin typeface="Segoe UI Semilight" panose="020B0402040204020203" pitchFamily="34" charset="0"/>
                <a:cs typeface="Segoe UI Semilight" panose="020B0402040204020203" pitchFamily="34" charset="0"/>
              </a:rPr>
              <a:t>earlier</a:t>
            </a:r>
            <a:endParaRPr lang="en-US" sz="4400" dirty="0">
              <a:solidFill>
                <a:srgbClr val="C00000"/>
              </a:solidFill>
              <a:latin typeface="Segoe UI Semilight" panose="020B0402040204020203" pitchFamily="34" charset="0"/>
              <a:cs typeface="Segoe UI Semilight" panose="020B0402040204020203" pitchFamily="34" charset="0"/>
            </a:endParaRPr>
          </a:p>
        </p:txBody>
      </p:sp>
      <p:sp>
        <p:nvSpPr>
          <p:cNvPr id="72" name="TextBox 71"/>
          <p:cNvSpPr txBox="1"/>
          <p:nvPr/>
        </p:nvSpPr>
        <p:spPr>
          <a:xfrm>
            <a:off x="1483515" y="827074"/>
            <a:ext cx="8839200"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Deep </a:t>
            </a:r>
            <a:r>
              <a:rPr lang="en-US" sz="3200" b="1" dirty="0">
                <a:latin typeface="Segoe UI" panose="020B0502040204020203" pitchFamily="34" charset="0"/>
                <a:cs typeface="Segoe UI" panose="020B0502040204020203" pitchFamily="34" charset="0"/>
              </a:rPr>
              <a:t>Convolutional NN </a:t>
            </a:r>
            <a:r>
              <a:rPr lang="en-US" sz="3200" dirty="0">
                <a:latin typeface="Segoe UI" panose="020B0502040204020203" pitchFamily="34" charset="0"/>
                <a:cs typeface="Segoe UI" panose="020B0502040204020203" pitchFamily="34" charset="0"/>
              </a:rPr>
              <a:t>for Image Recognition</a:t>
            </a:r>
            <a:endParaRPr lang="en-US" sz="3200" dirty="0">
              <a:latin typeface="Segoe UI" panose="020B0502040204020203" pitchFamily="34" charset="0"/>
              <a:cs typeface="Segoe UI" panose="020B0502040204020203" pitchFamily="34" charset="0"/>
            </a:endParaRPr>
          </a:p>
        </p:txBody>
      </p:sp>
      <p:sp>
        <p:nvSpPr>
          <p:cNvPr id="2" name="Rectangle 1"/>
          <p:cNvSpPr/>
          <p:nvPr/>
        </p:nvSpPr>
        <p:spPr>
          <a:xfrm>
            <a:off x="2863533" y="5984240"/>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63533" y="544576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3533" y="434340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63533" y="4881880"/>
            <a:ext cx="2235200" cy="294640"/>
          </a:xfrm>
          <a:prstGeom prst="rect">
            <a:avLst/>
          </a:prstGeom>
          <a:solidFill>
            <a:srgbClr val="FF5B5B"/>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2047" y="5442596"/>
            <a:ext cx="2419979" cy="307777"/>
          </a:xfrm>
          <a:prstGeom prst="rect">
            <a:avLst/>
          </a:prstGeom>
          <a:noFill/>
        </p:spPr>
        <p:txBody>
          <a:bodyPr wrap="square" rtlCol="0">
            <a:spAutoFit/>
          </a:bodyPr>
          <a:lstStyle/>
          <a:p>
            <a:pPr algn="ctr"/>
            <a:r>
              <a:rPr lang="en-US" sz="1400"/>
              <a:t>Histogram Oriented Grads</a:t>
            </a:r>
            <a:endParaRPr lang="en-US" sz="1400" dirty="0"/>
          </a:p>
        </p:txBody>
      </p:sp>
      <p:sp>
        <p:nvSpPr>
          <p:cNvPr id="16" name="TextBox 15"/>
          <p:cNvSpPr txBox="1"/>
          <p:nvPr/>
        </p:nvSpPr>
        <p:spPr>
          <a:xfrm>
            <a:off x="3248117" y="4882532"/>
            <a:ext cx="1484196" cy="307777"/>
          </a:xfrm>
          <a:prstGeom prst="rect">
            <a:avLst/>
          </a:prstGeom>
          <a:noFill/>
        </p:spPr>
        <p:txBody>
          <a:bodyPr wrap="square" rtlCol="0">
            <a:spAutoFit/>
          </a:bodyPr>
          <a:lstStyle/>
          <a:p>
            <a:pPr algn="ctr"/>
            <a:r>
              <a:rPr lang="en-US" sz="1400" dirty="0"/>
              <a:t>Pooling</a:t>
            </a:r>
            <a:endParaRPr lang="en-US" sz="1400" dirty="0"/>
          </a:p>
        </p:txBody>
      </p:sp>
      <p:sp>
        <p:nvSpPr>
          <p:cNvPr id="17" name="TextBox 16"/>
          <p:cNvSpPr txBox="1"/>
          <p:nvPr/>
        </p:nvSpPr>
        <p:spPr>
          <a:xfrm>
            <a:off x="3248117" y="4334338"/>
            <a:ext cx="1484196" cy="307777"/>
          </a:xfrm>
          <a:prstGeom prst="rect">
            <a:avLst/>
          </a:prstGeom>
          <a:noFill/>
        </p:spPr>
        <p:txBody>
          <a:bodyPr wrap="square" rtlCol="0">
            <a:spAutoFit/>
          </a:bodyPr>
          <a:lstStyle/>
          <a:p>
            <a:pPr algn="ctr"/>
            <a:r>
              <a:rPr lang="en-US" sz="1400" dirty="0"/>
              <a:t>SVM</a:t>
            </a:r>
            <a:endParaRPr lang="en-US" sz="1400" dirty="0"/>
          </a:p>
        </p:txBody>
      </p:sp>
      <p:sp>
        <p:nvSpPr>
          <p:cNvPr id="6" name="Right Arrow 5"/>
          <p:cNvSpPr/>
          <p:nvPr/>
        </p:nvSpPr>
        <p:spPr>
          <a:xfrm rot="16200000">
            <a:off x="3927706" y="5722620"/>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3927706" y="5181907"/>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922539" y="4624001"/>
            <a:ext cx="147320" cy="274320"/>
          </a:xfrm>
          <a:prstGeom prst="rightArrow">
            <a:avLst/>
          </a:prstGeom>
          <a:solidFill>
            <a:srgbClr val="FF0000"/>
          </a:solidFill>
          <a:ln w="1905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242949" y="5969205"/>
            <a:ext cx="1484196" cy="307777"/>
          </a:xfrm>
          <a:prstGeom prst="rect">
            <a:avLst/>
          </a:prstGeom>
          <a:noFill/>
        </p:spPr>
        <p:txBody>
          <a:bodyPr wrap="square" rtlCol="0">
            <a:spAutoFit/>
          </a:bodyPr>
          <a:lstStyle/>
          <a:p>
            <a:pPr algn="ctr"/>
            <a:r>
              <a:rPr lang="en-US" sz="1400" dirty="0"/>
              <a:t>Image</a:t>
            </a:r>
            <a:endParaRPr lang="en-US" sz="1400" dirty="0"/>
          </a:p>
        </p:txBody>
      </p:sp>
      <p:grpSp>
        <p:nvGrpSpPr>
          <p:cNvPr id="7" name="Group 6"/>
          <p:cNvGrpSpPr/>
          <p:nvPr/>
        </p:nvGrpSpPr>
        <p:grpSpPr>
          <a:xfrm>
            <a:off x="7161212" y="1820276"/>
            <a:ext cx="5889347" cy="4951364"/>
            <a:chOff x="5604668" y="1364862"/>
            <a:chExt cx="5889347" cy="4951364"/>
          </a:xfrm>
        </p:grpSpPr>
        <p:sp>
          <p:nvSpPr>
            <p:cNvPr id="5" name="TextBox 4"/>
            <p:cNvSpPr txBox="1"/>
            <p:nvPr/>
          </p:nvSpPr>
          <p:spPr>
            <a:xfrm>
              <a:off x="7912615" y="1364862"/>
              <a:ext cx="3581400" cy="769441"/>
            </a:xfrm>
            <a:prstGeom prst="rect">
              <a:avLst/>
            </a:prstGeom>
            <a:noFill/>
          </p:spPr>
          <p:txBody>
            <a:bodyPr wrap="square" rtlCol="0">
              <a:spAutoFit/>
            </a:bodyPr>
            <a:lstStyle/>
            <a:p>
              <a:r>
                <a:rPr lang="en-US" sz="4400" dirty="0">
                  <a:solidFill>
                    <a:schemeClr val="accent5">
                      <a:lumMod val="75000"/>
                    </a:schemeClr>
                  </a:solidFill>
                  <a:latin typeface="Segoe UI Semilight" panose="020B0402040204020203" pitchFamily="34" charset="0"/>
                  <a:cs typeface="Segoe UI Semilight" panose="020B0402040204020203" pitchFamily="34" charset="0"/>
                </a:rPr>
                <a:t>2012-2013</a:t>
              </a:r>
              <a:endParaRPr lang="en-US" sz="4400" dirty="0">
                <a:solidFill>
                  <a:schemeClr val="accent5">
                    <a:lumMod val="75000"/>
                  </a:schemeClr>
                </a:solidFill>
                <a:latin typeface="Segoe UI Semilight" panose="020B0402040204020203" pitchFamily="34" charset="0"/>
                <a:cs typeface="Segoe UI Semilight" panose="020B0402040204020203" pitchFamily="34" charset="0"/>
              </a:endParaRPr>
            </a:p>
          </p:txBody>
        </p:sp>
        <p:sp>
          <p:nvSpPr>
            <p:cNvPr id="22" name="Rectangle 21"/>
            <p:cNvSpPr/>
            <p:nvPr/>
          </p:nvSpPr>
          <p:spPr>
            <a:xfrm>
              <a:off x="5604668" y="6021586"/>
              <a:ext cx="2235200" cy="294640"/>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04668" y="54831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04668" y="438074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04668" y="491922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4344" y="5478499"/>
              <a:ext cx="1839464"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7" name="TextBox 26"/>
            <p:cNvSpPr txBox="1"/>
            <p:nvPr/>
          </p:nvSpPr>
          <p:spPr>
            <a:xfrm>
              <a:off x="5817602" y="4919869"/>
              <a:ext cx="1839464" cy="307777"/>
            </a:xfrm>
            <a:prstGeom prst="rect">
              <a:avLst/>
            </a:prstGeom>
            <a:noFill/>
            <a:ln>
              <a:noFill/>
            </a:ln>
          </p:spPr>
          <p:txBody>
            <a:bodyPr wrap="square" rtlCol="0">
              <a:spAutoFit/>
            </a:bodyPr>
            <a:lstStyle/>
            <a:p>
              <a:pPr algn="ctr"/>
              <a:r>
                <a:rPr lang="en-US" sz="1400" dirty="0"/>
                <a:t>Convolution/pooling</a:t>
              </a:r>
            </a:p>
          </p:txBody>
        </p:sp>
        <p:sp>
          <p:nvSpPr>
            <p:cNvPr id="28" name="TextBox 27"/>
            <p:cNvSpPr txBox="1"/>
            <p:nvPr/>
          </p:nvSpPr>
          <p:spPr>
            <a:xfrm>
              <a:off x="5971087" y="4371675"/>
              <a:ext cx="1685979" cy="523220"/>
            </a:xfrm>
            <a:prstGeom prst="rect">
              <a:avLst/>
            </a:prstGeom>
            <a:noFill/>
            <a:ln>
              <a:noFill/>
            </a:ln>
          </p:spPr>
          <p:txBody>
            <a:bodyPr wrap="square" rtlCol="0">
              <a:spAutoFit/>
            </a:bodyPr>
            <a:lstStyle/>
            <a:p>
              <a:pPr algn="ctr"/>
              <a:r>
                <a:rPr lang="en-US" sz="1400" dirty="0"/>
                <a:t>Convolution/pooling</a:t>
              </a:r>
            </a:p>
            <a:p>
              <a:pPr algn="ctr"/>
              <a:endParaRPr lang="en-US" sz="1400" dirty="0"/>
            </a:p>
          </p:txBody>
        </p:sp>
        <p:sp>
          <p:nvSpPr>
            <p:cNvPr id="29" name="Right Arrow 28"/>
            <p:cNvSpPr/>
            <p:nvPr/>
          </p:nvSpPr>
          <p:spPr>
            <a:xfrm rot="16200000">
              <a:off x="6668842" y="5759966"/>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6668842" y="521925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663675" y="466134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27662" y="5990653"/>
              <a:ext cx="1484196" cy="307777"/>
            </a:xfrm>
            <a:prstGeom prst="rect">
              <a:avLst/>
            </a:prstGeom>
            <a:noFill/>
          </p:spPr>
          <p:txBody>
            <a:bodyPr wrap="square" rtlCol="0">
              <a:spAutoFit/>
            </a:bodyPr>
            <a:lstStyle/>
            <a:p>
              <a:pPr algn="ctr"/>
              <a:r>
                <a:rPr lang="en-US" sz="1400" dirty="0"/>
                <a:t>Raw Image pixels</a:t>
              </a:r>
              <a:endParaRPr lang="en-US" sz="1400" dirty="0"/>
            </a:p>
          </p:txBody>
        </p:sp>
        <p:sp>
          <p:nvSpPr>
            <p:cNvPr id="33" name="Rectangle 32"/>
            <p:cNvSpPr/>
            <p:nvPr/>
          </p:nvSpPr>
          <p:spPr>
            <a:xfrm>
              <a:off x="5604668" y="381686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668" y="271450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04668" y="3252986"/>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17602" y="3801822"/>
              <a:ext cx="1839464" cy="307777"/>
            </a:xfrm>
            <a:prstGeom prst="rect">
              <a:avLst/>
            </a:prstGeom>
            <a:noFill/>
            <a:ln>
              <a:noFill/>
            </a:ln>
          </p:spPr>
          <p:txBody>
            <a:bodyPr wrap="square" rtlCol="0">
              <a:spAutoFit/>
            </a:bodyPr>
            <a:lstStyle/>
            <a:p>
              <a:pPr algn="ctr"/>
              <a:r>
                <a:rPr lang="en-US" sz="1400" dirty="0"/>
                <a:t>Convolution/pooling</a:t>
              </a:r>
            </a:p>
          </p:txBody>
        </p:sp>
        <p:sp>
          <p:nvSpPr>
            <p:cNvPr id="37" name="TextBox 36"/>
            <p:cNvSpPr txBox="1"/>
            <p:nvPr/>
          </p:nvSpPr>
          <p:spPr>
            <a:xfrm>
              <a:off x="5817602" y="3254124"/>
              <a:ext cx="1839464" cy="307777"/>
            </a:xfrm>
            <a:prstGeom prst="rect">
              <a:avLst/>
            </a:prstGeom>
            <a:noFill/>
            <a:ln>
              <a:noFill/>
            </a:ln>
          </p:spPr>
          <p:txBody>
            <a:bodyPr wrap="square" rtlCol="0">
              <a:spAutoFit/>
            </a:bodyPr>
            <a:lstStyle/>
            <a:p>
              <a:pPr algn="ctr"/>
              <a:r>
                <a:rPr lang="en-US" sz="1400" dirty="0"/>
                <a:t>Convolution/pooling</a:t>
              </a:r>
              <a:endParaRPr lang="en-US" sz="1400" dirty="0"/>
            </a:p>
          </p:txBody>
        </p:sp>
        <p:sp>
          <p:nvSpPr>
            <p:cNvPr id="38" name="TextBox 37"/>
            <p:cNvSpPr txBox="1"/>
            <p:nvPr/>
          </p:nvSpPr>
          <p:spPr>
            <a:xfrm>
              <a:off x="6000404" y="2705435"/>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39" name="Right Arrow 38"/>
            <p:cNvSpPr/>
            <p:nvPr/>
          </p:nvSpPr>
          <p:spPr>
            <a:xfrm rot="16200000">
              <a:off x="6668842" y="3553013"/>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6200000">
              <a:off x="6663675" y="2995107"/>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6200000">
              <a:off x="6663675" y="4103271"/>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04668" y="161722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604668" y="2155707"/>
              <a:ext cx="2235200" cy="294640"/>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00404" y="2156350"/>
              <a:ext cx="1484196" cy="523220"/>
            </a:xfrm>
            <a:prstGeom prst="rect">
              <a:avLst/>
            </a:prstGeom>
            <a:noFill/>
            <a:ln>
              <a:noFill/>
            </a:ln>
          </p:spPr>
          <p:txBody>
            <a:bodyPr wrap="square" rtlCol="0">
              <a:spAutoFit/>
            </a:bodyPr>
            <a:lstStyle/>
            <a:p>
              <a:pPr algn="ctr"/>
              <a:r>
                <a:rPr lang="en-US" sz="1400" dirty="0"/>
                <a:t>Fully connected</a:t>
              </a:r>
            </a:p>
            <a:p>
              <a:pPr algn="ctr"/>
              <a:endParaRPr lang="en-US" sz="1400" dirty="0"/>
            </a:p>
          </p:txBody>
        </p:sp>
        <p:sp>
          <p:nvSpPr>
            <p:cNvPr id="45" name="TextBox 44"/>
            <p:cNvSpPr txBox="1"/>
            <p:nvPr/>
          </p:nvSpPr>
          <p:spPr>
            <a:xfrm>
              <a:off x="6000404" y="1608156"/>
              <a:ext cx="1484196" cy="307777"/>
            </a:xfrm>
            <a:prstGeom prst="rect">
              <a:avLst/>
            </a:prstGeom>
            <a:noFill/>
            <a:ln>
              <a:noFill/>
            </a:ln>
          </p:spPr>
          <p:txBody>
            <a:bodyPr wrap="square" rtlCol="0">
              <a:spAutoFit/>
            </a:bodyPr>
            <a:lstStyle/>
            <a:p>
              <a:pPr algn="ctr"/>
              <a:r>
                <a:rPr lang="en-US" sz="1400" dirty="0"/>
                <a:t>Fully connected</a:t>
              </a:r>
              <a:endParaRPr lang="en-US" sz="1400" dirty="0"/>
            </a:p>
          </p:txBody>
        </p:sp>
        <p:sp>
          <p:nvSpPr>
            <p:cNvPr id="46" name="Right Arrow 45"/>
            <p:cNvSpPr/>
            <p:nvPr/>
          </p:nvSpPr>
          <p:spPr>
            <a:xfrm rot="16200000">
              <a:off x="6668842" y="2455734"/>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6200000">
              <a:off x="6663675" y="1897828"/>
              <a:ext cx="147320" cy="274320"/>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910635" y="1866443"/>
            <a:ext cx="4445448" cy="677108"/>
          </a:xfrm>
          <a:prstGeom prst="rect">
            <a:avLst/>
          </a:prstGeom>
          <a:noFill/>
        </p:spPr>
        <p:txBody>
          <a:bodyPr wrap="none" rtlCol="0">
            <a:spAutoFit/>
          </a:bodyPr>
          <a:lstStyle/>
          <a:p>
            <a:r>
              <a:rPr lang="en-US" sz="2000" b="1" dirty="0"/>
              <a:t>CNN</a:t>
            </a:r>
            <a:r>
              <a:rPr lang="en-US" dirty="0"/>
              <a:t>: local connections with weight sharing;</a:t>
            </a:r>
          </a:p>
          <a:p>
            <a:r>
              <a:rPr lang="en-US" dirty="0"/>
              <a:t> </a:t>
            </a:r>
            <a:r>
              <a:rPr lang="en-US" dirty="0"/>
              <a:t>         pooling for translation invariance </a:t>
            </a:r>
            <a:endParaRPr lang="en-US" dirty="0"/>
          </a:p>
        </p:txBody>
      </p:sp>
    </p:spTree>
    <p:extLst>
      <p:ext uri="{BB962C8B-B14F-4D97-AF65-F5344CB8AC3E}">
        <p14:creationId xmlns:p14="http://schemas.microsoft.com/office/powerpoint/2010/main" val="5410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27717" y="-42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light" panose="020B0402040204020203" pitchFamily="34" charset="0"/>
                <a:cs typeface="Segoe UI Semilight" panose="020B0402040204020203" pitchFamily="34" charset="0"/>
              </a:rPr>
              <a:t>A Basic Module of the CNN</a:t>
            </a:r>
            <a:endParaRPr lang="en-US"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650" y="3562852"/>
            <a:ext cx="4572000" cy="3028950"/>
          </a:xfrm>
          <a:prstGeom prst="rect">
            <a:avLst/>
          </a:prstGeom>
          <a:ln w="38100">
            <a:solidFill>
              <a:schemeClr val="tx1"/>
            </a:solidFill>
          </a:ln>
          <a:scene3d>
            <a:camera prst="isometricOffAxis2Top">
              <a:rot lat="18664796" lon="2041230" rev="19089300"/>
            </a:camera>
            <a:lightRig rig="threePt" dir="t"/>
          </a:scene3d>
        </p:spPr>
      </p:pic>
      <p:grpSp>
        <p:nvGrpSpPr>
          <p:cNvPr id="2" name="Group 1"/>
          <p:cNvGrpSpPr/>
          <p:nvPr/>
        </p:nvGrpSpPr>
        <p:grpSpPr>
          <a:xfrm>
            <a:off x="3724407" y="3453854"/>
            <a:ext cx="614360" cy="1102281"/>
            <a:chOff x="2128841" y="3300413"/>
            <a:chExt cx="614360" cy="1102281"/>
          </a:xfrm>
        </p:grpSpPr>
        <p:sp>
          <p:nvSpPr>
            <p:cNvPr id="10" name="Rectangle 9"/>
            <p:cNvSpPr/>
            <p:nvPr/>
          </p:nvSpPr>
          <p:spPr>
            <a:xfrm>
              <a:off x="2188173" y="4024313"/>
              <a:ext cx="411537" cy="378381"/>
            </a:xfrm>
            <a:prstGeom prst="rect">
              <a:avLst/>
            </a:prstGeom>
            <a:gradFill flip="none" rotWithShape="1">
              <a:gsLst>
                <a:gs pos="0">
                  <a:schemeClr val="bg2">
                    <a:lumMod val="25000"/>
                  </a:schemeClr>
                </a:gs>
                <a:gs pos="30000">
                  <a:schemeClr val="bg2">
                    <a:lumMod val="25000"/>
                  </a:schemeClr>
                </a:gs>
                <a:gs pos="64000">
                  <a:schemeClr val="tx1"/>
                </a:gs>
                <a:gs pos="44000">
                  <a:schemeClr val="bg1">
                    <a:lumMod val="65000"/>
                  </a:schemeClr>
                </a:gs>
                <a:gs pos="83000">
                  <a:schemeClr val="tx1">
                    <a:lumMod val="75000"/>
                    <a:lumOff val="25000"/>
                  </a:schemeClr>
                </a:gs>
              </a:gsLst>
              <a:lin ang="2700000" scaled="1"/>
              <a:tileRect/>
            </a:gra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128841" y="3367088"/>
              <a:ext cx="452434" cy="8763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90788" y="3390900"/>
              <a:ext cx="200026" cy="9525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57475" y="3343275"/>
              <a:ext cx="85726" cy="8286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295525" y="3314700"/>
              <a:ext cx="342902" cy="75247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03857" y="3300413"/>
              <a:ext cx="117906" cy="110983"/>
            </a:xfrm>
            <a:prstGeom prst="rect">
              <a:avLst/>
            </a:prstGeom>
            <a:solidFill>
              <a:schemeClr val="bg2">
                <a:lumMod val="50000"/>
              </a:schemeClr>
            </a:solidFill>
            <a:ln w="19050">
              <a:solidFill>
                <a:schemeClr val="tx1"/>
              </a:solidFill>
            </a:ln>
            <a:scene3d>
              <a:camera prst="isometricOffAxis2Top">
                <a:rot lat="18664799" lon="2041235" rev="190893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85520" y="2828173"/>
            <a:ext cx="4485549" cy="2970298"/>
          </a:xfrm>
          <a:prstGeom prst="rect">
            <a:avLst/>
          </a:prstGeom>
          <a:ln w="38100">
            <a:solidFill>
              <a:schemeClr val="tx1"/>
            </a:solidFill>
          </a:ln>
          <a:scene3d>
            <a:camera prst="isometricOffAxis2Top">
              <a:rot lat="18664796" lon="2041231" rev="19089301"/>
            </a:camera>
            <a:lightRig rig="threePt" dir="t"/>
          </a:scene3d>
        </p:spPr>
      </p:pic>
      <p:sp>
        <p:nvSpPr>
          <p:cNvPr id="31" name="TextBox 30"/>
          <p:cNvSpPr txBox="1"/>
          <p:nvPr/>
        </p:nvSpPr>
        <p:spPr>
          <a:xfrm>
            <a:off x="7918580" y="5902686"/>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Image</a:t>
            </a:r>
            <a:endParaRPr lang="en-US" sz="2000" dirty="0">
              <a:latin typeface="Segoe UI Semilight" panose="020B0402040204020203" pitchFamily="34" charset="0"/>
              <a:cs typeface="Segoe UI Semilight" panose="020B0402040204020203" pitchFamily="34" charset="0"/>
            </a:endParaRPr>
          </a:p>
        </p:txBody>
      </p:sp>
      <p:grpSp>
        <p:nvGrpSpPr>
          <p:cNvPr id="43" name="Group 42"/>
          <p:cNvGrpSpPr/>
          <p:nvPr/>
        </p:nvGrpSpPr>
        <p:grpSpPr>
          <a:xfrm>
            <a:off x="2316594" y="2655291"/>
            <a:ext cx="5383339" cy="2921423"/>
            <a:chOff x="794177" y="2373591"/>
            <a:chExt cx="5383339" cy="2921423"/>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79253" y="2373591"/>
              <a:ext cx="2161979" cy="1431647"/>
            </a:xfrm>
            <a:prstGeom prst="rect">
              <a:avLst/>
            </a:prstGeom>
            <a:ln w="38100">
              <a:solidFill>
                <a:schemeClr val="tx1"/>
              </a:solidFill>
            </a:ln>
            <a:scene3d>
              <a:camera prst="isometricOffAxis2Top">
                <a:rot lat="18664796" lon="2041231" rev="19089301"/>
              </a:camera>
              <a:lightRig rig="threePt" dir="t"/>
            </a:scene3d>
          </p:spPr>
        </p:pic>
        <p:cxnSp>
          <p:nvCxnSpPr>
            <p:cNvPr id="12" name="Straight Connector 11"/>
            <p:cNvCxnSpPr/>
            <p:nvPr/>
          </p:nvCxnSpPr>
          <p:spPr>
            <a:xfrm flipH="1">
              <a:off x="794177" y="3177344"/>
              <a:ext cx="1655785" cy="104951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28841" y="2469051"/>
              <a:ext cx="968633" cy="2794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64990" y="2992368"/>
              <a:ext cx="1112526" cy="82715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15882" y="3708717"/>
              <a:ext cx="465048" cy="158629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918580" y="3253798"/>
            <a:ext cx="2252547" cy="1073088"/>
            <a:chOff x="6396167" y="3253798"/>
            <a:chExt cx="2252547" cy="1073088"/>
          </a:xfrm>
        </p:grpSpPr>
        <p:sp>
          <p:nvSpPr>
            <p:cNvPr id="30" name="TextBox 29"/>
            <p:cNvSpPr txBox="1"/>
            <p:nvPr/>
          </p:nvSpPr>
          <p:spPr>
            <a:xfrm>
              <a:off x="6396167" y="3253798"/>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Pooling</a:t>
              </a:r>
              <a:endParaRPr lang="en-US" sz="2000" dirty="0">
                <a:latin typeface="Segoe UI Semilight" panose="020B0402040204020203" pitchFamily="34" charset="0"/>
                <a:cs typeface="Segoe UI Semilight" panose="020B0402040204020203" pitchFamily="34" charset="0"/>
              </a:endParaRPr>
            </a:p>
          </p:txBody>
        </p:sp>
        <p:sp>
          <p:nvSpPr>
            <p:cNvPr id="44" name="Down Arrow 43"/>
            <p:cNvSpPr/>
            <p:nvPr/>
          </p:nvSpPr>
          <p:spPr>
            <a:xfrm rot="10800000">
              <a:off x="7366556" y="3905264"/>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18580" y="4578251"/>
            <a:ext cx="2252547" cy="1142031"/>
            <a:chOff x="6396167" y="4578242"/>
            <a:chExt cx="2252547" cy="1142031"/>
          </a:xfrm>
        </p:grpSpPr>
        <p:sp>
          <p:nvSpPr>
            <p:cNvPr id="3" name="TextBox 2"/>
            <p:cNvSpPr txBox="1"/>
            <p:nvPr/>
          </p:nvSpPr>
          <p:spPr>
            <a:xfrm>
              <a:off x="6396167" y="4578242"/>
              <a:ext cx="2252547"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Convolution</a:t>
              </a:r>
              <a:endParaRPr lang="en-US" sz="2000" dirty="0">
                <a:latin typeface="Segoe UI Semilight" panose="020B0402040204020203" pitchFamily="34" charset="0"/>
                <a:cs typeface="Segoe UI Semilight" panose="020B0402040204020203" pitchFamily="34" charset="0"/>
              </a:endParaRPr>
            </a:p>
          </p:txBody>
        </p:sp>
        <p:sp>
          <p:nvSpPr>
            <p:cNvPr id="45" name="Down Arrow 44"/>
            <p:cNvSpPr/>
            <p:nvPr/>
          </p:nvSpPr>
          <p:spPr>
            <a:xfrm rot="10800000">
              <a:off x="7366555" y="5298651"/>
              <a:ext cx="285750" cy="421622"/>
            </a:xfrm>
            <a:prstGeom prst="downArrow">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201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643 0.00162 L 0.3401 0.12778 " pathEditMode="relative" rAng="0" ptsTypes="AA">
                                      <p:cBhvr>
                                        <p:cTn id="11" dur="2000" fill="hold"/>
                                        <p:tgtEl>
                                          <p:spTgt spid="2"/>
                                        </p:tgtEl>
                                        <p:attrNameLst>
                                          <p:attrName>ppt_x</p:attrName>
                                          <p:attrName>ppt_y</p:attrName>
                                        </p:attrNameLst>
                                      </p:cBhvr>
                                      <p:rCtr x="17326" y="6296"/>
                                    </p:animMotion>
                                  </p:childTnLst>
                                </p:cTn>
                              </p:par>
                            </p:childTnLst>
                          </p:cTn>
                        </p:par>
                        <p:par>
                          <p:cTn id="12" fill="hold">
                            <p:stCondLst>
                              <p:cond delay="2000"/>
                            </p:stCondLst>
                            <p:childTnLst>
                              <p:par>
                                <p:cTn id="13" presetID="42" presetClass="path" presetSubtype="0" accel="50000" decel="50000" fill="hold" nodeType="afterEffect">
                                  <p:stCondLst>
                                    <p:cond delay="0"/>
                                  </p:stCondLst>
                                  <p:childTnLst>
                                    <p:animMotion origin="layout" path="M -0.02709 0.03912 L 0.32395 0.16111 " pathEditMode="relative" rAng="0" ptsTypes="AA">
                                      <p:cBhvr>
                                        <p:cTn id="14" dur="2000" fill="hold"/>
                                        <p:tgtEl>
                                          <p:spTgt spid="2"/>
                                        </p:tgtEl>
                                        <p:attrNameLst>
                                          <p:attrName>ppt_x</p:attrName>
                                          <p:attrName>ppt_y</p:attrName>
                                        </p:attrNameLst>
                                      </p:cBhvr>
                                      <p:rCtr x="17552" y="6088"/>
                                    </p:animMotion>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0415 0.07754 L 0.30364 0.19907 " pathEditMode="relative" rAng="0" ptsTypes="AA">
                                      <p:cBhvr>
                                        <p:cTn id="17" dur="2000" fill="hold"/>
                                        <p:tgtEl>
                                          <p:spTgt spid="2"/>
                                        </p:tgtEl>
                                        <p:attrNameLst>
                                          <p:attrName>ppt_x</p:attrName>
                                          <p:attrName>ppt_y</p:attrName>
                                        </p:attrNameLst>
                                      </p:cBhvr>
                                      <p:rCtr x="17257" y="6065"/>
                                    </p:animMotion>
                                  </p:childTnLst>
                                </p:cTn>
                              </p:par>
                            </p:childTnLst>
                          </p:cTn>
                        </p:par>
                        <p:par>
                          <p:cTn id="18" fill="hold">
                            <p:stCondLst>
                              <p:cond delay="6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6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22612" y="3868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light" panose="020B0402040204020203" pitchFamily="34" charset="0"/>
                <a:cs typeface="Segoe UI Semilight" panose="020B0402040204020203" pitchFamily="34" charset="0"/>
              </a:rPr>
              <a:t>Deep CNN</a:t>
            </a:r>
            <a:endParaRPr lang="en-US" dirty="0">
              <a:latin typeface="Segoe UI Semilight" panose="020B0402040204020203" pitchFamily="34" charset="0"/>
              <a:cs typeface="Segoe UI Semilight" panose="020B0402040204020203" pitchFamily="34" charset="0"/>
            </a:endParaRPr>
          </a:p>
        </p:txBody>
      </p:sp>
      <p:pic>
        <p:nvPicPr>
          <p:cNvPr id="7" name="Picture 6"/>
          <p:cNvPicPr>
            <a:picLocks noChangeAspect="1"/>
          </p:cNvPicPr>
          <p:nvPr/>
        </p:nvPicPr>
        <p:blipFill>
          <a:blip r:embed="rId2"/>
          <a:stretch>
            <a:fillRect/>
          </a:stretch>
        </p:blipFill>
        <p:spPr>
          <a:xfrm>
            <a:off x="1914248" y="3683618"/>
            <a:ext cx="8752167" cy="2887384"/>
          </a:xfrm>
          <a:prstGeom prst="rect">
            <a:avLst/>
          </a:prstGeom>
        </p:spPr>
      </p:pic>
      <p:sp>
        <p:nvSpPr>
          <p:cNvPr id="8" name="TextBox 7"/>
          <p:cNvSpPr txBox="1"/>
          <p:nvPr/>
        </p:nvSpPr>
        <p:spPr>
          <a:xfrm>
            <a:off x="6476122" y="6386339"/>
            <a:ext cx="2000250" cy="369332"/>
          </a:xfrm>
          <a:prstGeom prst="rect">
            <a:avLst/>
          </a:prstGeom>
          <a:noFill/>
        </p:spPr>
        <p:txBody>
          <a:bodyPr wrap="square" rtlCol="0">
            <a:spAutoFit/>
          </a:bodyPr>
          <a:lstStyle/>
          <a:p>
            <a:r>
              <a:rPr lang="en-US" dirty="0" err="1">
                <a:latin typeface="Segoe UI Semilight" panose="020B0402040204020203" pitchFamily="34" charset="0"/>
                <a:cs typeface="Segoe UI Semilight" panose="020B0402040204020203" pitchFamily="34" charset="0"/>
              </a:rPr>
              <a:t>SuperVision</a:t>
            </a:r>
            <a:r>
              <a:rPr lang="en-US" dirty="0">
                <a:latin typeface="Segoe UI Semilight" panose="020B0402040204020203" pitchFamily="34" charset="0"/>
                <a:cs typeface="Segoe UI Semilight" panose="020B0402040204020203" pitchFamily="34" charset="0"/>
              </a:rPr>
              <a:t>, 2012</a:t>
            </a:r>
            <a:endParaRPr lang="en-US" dirty="0">
              <a:latin typeface="Segoe UI Semilight" panose="020B0402040204020203" pitchFamily="34" charset="0"/>
              <a:cs typeface="Segoe UI Semilight" panose="020B0402040204020203" pitchFamily="34" charset="0"/>
            </a:endParaRPr>
          </a:p>
        </p:txBody>
      </p:sp>
      <p:sp>
        <p:nvSpPr>
          <p:cNvPr id="6" name="Title 1"/>
          <p:cNvSpPr txBox="1">
            <a:spLocks/>
          </p:cNvSpPr>
          <p:nvPr/>
        </p:nvSpPr>
        <p:spPr>
          <a:xfrm>
            <a:off x="1464328" y="3029446"/>
            <a:ext cx="899834" cy="39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Image</a:t>
            </a:r>
            <a:endParaRPr lang="en-US" sz="2000" dirty="0">
              <a:latin typeface="Segoe UI Semilight" panose="020B0402040204020203" pitchFamily="34" charset="0"/>
              <a:cs typeface="Segoe UI Semilight" panose="020B0402040204020203" pitchFamily="34" charset="0"/>
            </a:endParaRPr>
          </a:p>
        </p:txBody>
      </p:sp>
      <p:sp>
        <p:nvSpPr>
          <p:cNvPr id="9" name="Title 1"/>
          <p:cNvSpPr txBox="1">
            <a:spLocks/>
          </p:cNvSpPr>
          <p:nvPr/>
        </p:nvSpPr>
        <p:spPr>
          <a:xfrm>
            <a:off x="9766578" y="4361529"/>
            <a:ext cx="899834" cy="39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egoe UI Semilight" panose="020B0402040204020203" pitchFamily="34" charset="0"/>
                <a:cs typeface="Segoe UI Semilight" panose="020B0402040204020203" pitchFamily="34" charset="0"/>
              </a:rPr>
              <a:t>Output</a:t>
            </a:r>
            <a:endParaRPr lang="en-US" sz="2000" dirty="0">
              <a:latin typeface="Segoe UI Semilight" panose="020B0402040204020203" pitchFamily="34" charset="0"/>
              <a:cs typeface="Segoe UI Semilight" panose="020B0402040204020203" pitchFamily="34" charset="0"/>
            </a:endParaRPr>
          </a:p>
        </p:txBody>
      </p:sp>
      <p:grpSp>
        <p:nvGrpSpPr>
          <p:cNvPr id="5" name="Group 4"/>
          <p:cNvGrpSpPr/>
          <p:nvPr/>
        </p:nvGrpSpPr>
        <p:grpSpPr>
          <a:xfrm>
            <a:off x="8674632" y="6003966"/>
            <a:ext cx="1816100" cy="567036"/>
            <a:chOff x="7064730" y="4395021"/>
            <a:chExt cx="1816100" cy="567036"/>
          </a:xfrm>
        </p:grpSpPr>
        <p:sp>
          <p:nvSpPr>
            <p:cNvPr id="2" name="Left Brace 1"/>
            <p:cNvSpPr/>
            <p:nvPr/>
          </p:nvSpPr>
          <p:spPr>
            <a:xfrm rot="16200000">
              <a:off x="7643952" y="3844021"/>
              <a:ext cx="164281" cy="1266281"/>
            </a:xfrm>
            <a:prstGeom prst="leftBrace">
              <a:avLst>
                <a:gd name="adj1" fmla="val 47460"/>
                <a:gd name="adj2" fmla="val 5171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064730" y="4592725"/>
              <a:ext cx="1816100" cy="369332"/>
            </a:xfrm>
            <a:prstGeom prst="rect">
              <a:avLst/>
            </a:prstGeom>
            <a:noFill/>
          </p:spPr>
          <p:txBody>
            <a:bodyPr wrap="square" rtlCol="0">
              <a:spAutoFit/>
            </a:bodyPr>
            <a:lstStyle/>
            <a:p>
              <a:r>
                <a:rPr lang="en-US" dirty="0">
                  <a:solidFill>
                    <a:srgbClr val="C00000"/>
                  </a:solidFill>
                </a:rPr>
                <a:t>90% parameters</a:t>
              </a:r>
              <a:endParaRPr lang="en-US" dirty="0">
                <a:solidFill>
                  <a:srgbClr val="C00000"/>
                </a:solidFill>
              </a:endParaRPr>
            </a:p>
          </p:txBody>
        </p:sp>
      </p:grpSp>
      <p:pic>
        <p:nvPicPr>
          <p:cNvPr id="10" name="Picture 9"/>
          <p:cNvPicPr/>
          <p:nvPr/>
        </p:nvPicPr>
        <p:blipFill>
          <a:blip r:embed="rId3"/>
          <a:stretch>
            <a:fillRect/>
          </a:stretch>
        </p:blipFill>
        <p:spPr>
          <a:xfrm>
            <a:off x="1674812" y="1004484"/>
            <a:ext cx="7924800" cy="2119716"/>
          </a:xfrm>
          <a:prstGeom prst="rect">
            <a:avLst/>
          </a:prstGeom>
        </p:spPr>
      </p:pic>
      <p:sp>
        <p:nvSpPr>
          <p:cNvPr id="11" name="TextBox 10"/>
          <p:cNvSpPr txBox="1"/>
          <p:nvPr/>
        </p:nvSpPr>
        <p:spPr>
          <a:xfrm>
            <a:off x="6290328" y="3135376"/>
            <a:ext cx="2000250" cy="369332"/>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LeCun et al., 1998</a:t>
            </a:r>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565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552278" y="1385886"/>
          <a:ext cx="6898655" cy="497920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351212" y="76205"/>
            <a:ext cx="6324600" cy="954107"/>
          </a:xfrm>
          <a:prstGeom prst="rect">
            <a:avLst/>
          </a:prstGeom>
          <a:noFill/>
        </p:spPr>
        <p:txBody>
          <a:bodyPr wrap="square" rtlCol="0">
            <a:spAutoFit/>
          </a:bodyPr>
          <a:lstStyle/>
          <a:p>
            <a:r>
              <a:rPr lang="en-US" sz="4000" dirty="0">
                <a:latin typeface="Segoe UI Semilight" panose="020B0402040204020203" pitchFamily="34" charset="0"/>
                <a:cs typeface="Segoe UI Semilight" panose="020B0402040204020203" pitchFamily="34" charset="0"/>
              </a:rPr>
              <a:t>ImageNet 1K Competition  </a:t>
            </a:r>
            <a:r>
              <a:rPr lang="en-US" sz="1600" dirty="0">
                <a:latin typeface="Segoe UI Semilight" panose="020B0402040204020203" pitchFamily="34" charset="0"/>
                <a:cs typeface="Segoe UI Semilight" panose="020B0402040204020203" pitchFamily="34" charset="0"/>
              </a:rPr>
              <a:t>(Fall 2012)</a:t>
            </a:r>
            <a:endParaRPr lang="en-US" sz="1600"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691568" y="5791201"/>
            <a:ext cx="2012410" cy="646331"/>
          </a:xfrm>
          <a:prstGeom prst="rect">
            <a:avLst/>
          </a:prstGeom>
          <a:noFill/>
        </p:spPr>
        <p:txBody>
          <a:bodyPr wrap="none" rtlCol="0">
            <a:spAutoFit/>
          </a:bodyPr>
          <a:lstStyle/>
          <a:p>
            <a:r>
              <a:rPr lang="en-US" dirty="0"/>
              <a:t>Deep CNN</a:t>
            </a:r>
          </a:p>
          <a:p>
            <a:r>
              <a:rPr lang="en-US" dirty="0"/>
              <a:t>Univ. Toronto team</a:t>
            </a:r>
            <a:endParaRPr lang="en-US" dirty="0"/>
          </a:p>
        </p:txBody>
      </p:sp>
    </p:spTree>
    <p:extLst>
      <p:ext uri="{BB962C8B-B14F-4D97-AF65-F5344CB8AC3E}">
        <p14:creationId xmlns:p14="http://schemas.microsoft.com/office/powerpoint/2010/main" val="13229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lstStyle/>
          <a:p>
            <a:r>
              <a:rPr lang="en-US" dirty="0" smtClean="0"/>
              <a:t>AI, Representation Learning, and Deep Learning</a:t>
            </a:r>
            <a:endParaRPr lang="en-US" dirty="0"/>
          </a:p>
          <a:p>
            <a:r>
              <a:rPr lang="en-US" dirty="0" smtClean="0"/>
              <a:t>Microsoft Cognitive Toolkit</a:t>
            </a:r>
          </a:p>
          <a:p>
            <a:r>
              <a:rPr lang="en-US" dirty="0" smtClean="0"/>
              <a:t>Microsoft AI Portfolio</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Deep Learning Frameworks</a:t>
            </a:r>
            <a:endParaRPr lang="en-US" dirty="0"/>
          </a:p>
        </p:txBody>
      </p:sp>
    </p:spTree>
    <p:extLst>
      <p:ext uri="{BB962C8B-B14F-4D97-AF65-F5344CB8AC3E}">
        <p14:creationId xmlns:p14="http://schemas.microsoft.com/office/powerpoint/2010/main" val="11838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Frameworks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1475975"/>
              </p:ext>
            </p:extLst>
          </p:nvPr>
        </p:nvGraphicFramePr>
        <p:xfrm>
          <a:off x="1522413" y="1752600"/>
          <a:ext cx="9144000" cy="4815840"/>
        </p:xfrm>
        <a:graphic>
          <a:graphicData uri="http://schemas.openxmlformats.org/drawingml/2006/table">
            <a:tbl>
              <a:tblPr firstRow="1" bandRow="1">
                <a:tableStyleId>{8EC20E35-A176-4012-BC5E-935CFFF8708E}</a:tableStyleId>
              </a:tblPr>
              <a:tblGrid>
                <a:gridCol w="2286000"/>
                <a:gridCol w="2286000"/>
                <a:gridCol w="2286000"/>
                <a:gridCol w="2286000"/>
              </a:tblGrid>
              <a:tr h="929640">
                <a:tc>
                  <a:txBody>
                    <a:bodyPr/>
                    <a:lstStyle/>
                    <a:p>
                      <a:r>
                        <a:rPr lang="en-US" dirty="0" smtClean="0"/>
                        <a:t>Framework</a:t>
                      </a:r>
                      <a:endParaRPr lang="en-US" dirty="0"/>
                    </a:p>
                  </a:txBody>
                  <a:tcPr/>
                </a:tc>
                <a:tc>
                  <a:txBody>
                    <a:bodyPr/>
                    <a:lstStyle/>
                    <a:p>
                      <a:r>
                        <a:rPr lang="en-US" dirty="0" smtClean="0"/>
                        <a:t>Definition</a:t>
                      </a:r>
                      <a:endParaRPr lang="en-US" dirty="0"/>
                    </a:p>
                  </a:txBody>
                  <a:tcPr/>
                </a:tc>
                <a:tc>
                  <a:txBody>
                    <a:bodyPr/>
                    <a:lstStyle/>
                    <a:p>
                      <a:r>
                        <a:rPr lang="en-US" dirty="0" smtClean="0"/>
                        <a:t>Sponsor</a:t>
                      </a:r>
                      <a:endParaRPr lang="en-US" dirty="0"/>
                    </a:p>
                  </a:txBody>
                  <a:tcPr/>
                </a:tc>
                <a:tc>
                  <a:txBody>
                    <a:bodyPr/>
                    <a:lstStyle/>
                    <a:p>
                      <a:r>
                        <a:rPr lang="en-US" dirty="0" smtClean="0"/>
                        <a:t>Additional APIs</a:t>
                      </a:r>
                      <a:endParaRPr lang="en-US" dirty="0"/>
                    </a:p>
                  </a:txBody>
                  <a:tcPr/>
                </a:tc>
              </a:tr>
              <a:tr h="777240">
                <a:tc>
                  <a:txBody>
                    <a:bodyPr/>
                    <a:lstStyle/>
                    <a:p>
                      <a:r>
                        <a:rPr lang="en-US" dirty="0" smtClean="0">
                          <a:solidFill>
                            <a:schemeClr val="tx1">
                              <a:lumMod val="95000"/>
                            </a:schemeClr>
                          </a:solidFill>
                        </a:rPr>
                        <a:t>CNTK</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Microsoft</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Brainscript</a:t>
                      </a:r>
                      <a:r>
                        <a:rPr lang="en-US" dirty="0" smtClean="0">
                          <a:solidFill>
                            <a:schemeClr val="tx1">
                              <a:lumMod val="95000"/>
                            </a:schemeClr>
                          </a:solidFill>
                        </a:rPr>
                        <a:t>,</a:t>
                      </a:r>
                      <a:r>
                        <a:rPr lang="en-US" baseline="0" dirty="0" smtClean="0">
                          <a:solidFill>
                            <a:schemeClr val="tx1">
                              <a:lumMod val="95000"/>
                            </a:schemeClr>
                          </a:solidFill>
                        </a:rPr>
                        <a:t> </a:t>
                      </a:r>
                      <a:r>
                        <a:rPr lang="en-US" baseline="0" dirty="0" err="1" smtClean="0">
                          <a:solidFill>
                            <a:schemeClr val="tx1">
                              <a:lumMod val="95000"/>
                            </a:schemeClr>
                          </a:solidFill>
                        </a:rPr>
                        <a:t>Keras</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TensorFlow</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Google</a:t>
                      </a:r>
                      <a:endParaRPr lang="en-US" dirty="0">
                        <a:solidFill>
                          <a:schemeClr val="tx1">
                            <a:lumMod val="95000"/>
                          </a:schemeClr>
                        </a:solidFill>
                      </a:endParaRPr>
                    </a:p>
                  </a:txBody>
                  <a:tcPr>
                    <a:solidFill>
                      <a:schemeClr val="accent1">
                        <a:alpha val="40000"/>
                      </a:schemeClr>
                    </a:solidFill>
                  </a:tcPr>
                </a:tc>
                <a:tc>
                  <a:txBody>
                    <a:bodyPr/>
                    <a:lstStyle/>
                    <a:p>
                      <a:r>
                        <a:rPr lang="en-US" dirty="0" err="1" smtClean="0">
                          <a:solidFill>
                            <a:schemeClr val="tx1">
                              <a:lumMod val="95000"/>
                            </a:schemeClr>
                          </a:solidFill>
                        </a:rPr>
                        <a:t>Keras</a:t>
                      </a:r>
                      <a:r>
                        <a:rPr lang="en-US" dirty="0" smtClean="0">
                          <a:solidFill>
                            <a:schemeClr val="tx1">
                              <a:lumMod val="95000"/>
                            </a:schemeClr>
                          </a:solidFill>
                        </a:rPr>
                        <a:t>, </a:t>
                      </a:r>
                      <a:r>
                        <a:rPr lang="en-US" dirty="0" err="1" smtClean="0">
                          <a:solidFill>
                            <a:schemeClr val="tx1">
                              <a:lumMod val="95000"/>
                            </a:schemeClr>
                          </a:solidFill>
                        </a:rPr>
                        <a:t>TFSlim</a:t>
                      </a:r>
                      <a:r>
                        <a:rPr lang="en-US" dirty="0" smtClean="0">
                          <a:solidFill>
                            <a:schemeClr val="tx1">
                              <a:lumMod val="95000"/>
                            </a:schemeClr>
                          </a:solidFill>
                        </a:rPr>
                        <a:t>, </a:t>
                      </a:r>
                      <a:r>
                        <a:rPr lang="en-US" dirty="0" err="1" smtClean="0">
                          <a:solidFill>
                            <a:schemeClr val="tx1">
                              <a:lumMod val="95000"/>
                            </a:schemeClr>
                          </a:solidFill>
                        </a:rPr>
                        <a:t>TFLearn</a:t>
                      </a:r>
                      <a:r>
                        <a:rPr lang="en-US" dirty="0" smtClean="0">
                          <a:solidFill>
                            <a:schemeClr val="tx1">
                              <a:lumMod val="95000"/>
                            </a:schemeClr>
                          </a:solidFill>
                        </a:rPr>
                        <a:t>, Sonnet, </a:t>
                      </a:r>
                      <a:r>
                        <a:rPr lang="is-IS" dirty="0" smtClean="0">
                          <a:solidFill>
                            <a:schemeClr val="tx1">
                              <a:lumMod val="95000"/>
                            </a:schemeClr>
                          </a:solidFill>
                        </a:rPr>
                        <a:t>…</a:t>
                      </a:r>
                      <a:r>
                        <a:rPr lang="en-US" baseline="0" dirty="0" smtClean="0">
                          <a:solidFill>
                            <a:schemeClr val="tx1">
                              <a:lumMod val="95000"/>
                            </a:schemeClr>
                          </a:solidFill>
                        </a:rPr>
                        <a:t> </a:t>
                      </a:r>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smtClean="0">
                          <a:solidFill>
                            <a:schemeClr val="tx1">
                              <a:lumMod val="95000"/>
                            </a:schemeClr>
                          </a:solidFill>
                        </a:rPr>
                        <a:t>Caffe2</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a:t>
                      </a:r>
                      <a:r>
                        <a:rPr lang="en-US" baseline="0" dirty="0" smtClean="0">
                          <a:solidFill>
                            <a:schemeClr val="tx1">
                              <a:lumMod val="95000"/>
                            </a:schemeClr>
                          </a:solidFill>
                        </a:rPr>
                        <a:t>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smtClean="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PyTorch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Dynamic, Define and Run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Facebook</a:t>
                      </a:r>
                      <a:endParaRPr lang="en-US" dirty="0">
                        <a:solidFill>
                          <a:schemeClr val="tx1">
                            <a:lumMod val="95000"/>
                          </a:schemeClr>
                        </a:solidFill>
                      </a:endParaRPr>
                    </a:p>
                  </a:txBody>
                  <a:tcPr>
                    <a:solidFill>
                      <a:schemeClr val="accent1">
                        <a:alpha val="40000"/>
                      </a:schemeClr>
                    </a:solidFill>
                  </a:tcPr>
                </a:tc>
                <a:tc>
                  <a:txBody>
                    <a:bodyPr/>
                    <a:lstStyle/>
                    <a:p>
                      <a:endParaRPr lang="en-US" dirty="0">
                        <a:solidFill>
                          <a:schemeClr val="tx1">
                            <a:lumMod val="95000"/>
                          </a:schemeClr>
                        </a:solidFill>
                      </a:endParaRPr>
                    </a:p>
                  </a:txBody>
                  <a:tcPr>
                    <a:solidFill>
                      <a:schemeClr val="accent1">
                        <a:alpha val="40000"/>
                      </a:schemeClr>
                    </a:solidFill>
                  </a:tcPr>
                </a:tc>
              </a:tr>
              <a:tr h="777240">
                <a:tc>
                  <a:txBody>
                    <a:bodyPr/>
                    <a:lstStyle/>
                    <a:p>
                      <a:r>
                        <a:rPr lang="en-US" dirty="0" err="1" smtClean="0">
                          <a:solidFill>
                            <a:schemeClr val="tx1">
                              <a:lumMod val="95000"/>
                            </a:schemeClr>
                          </a:solidFill>
                        </a:rPr>
                        <a:t>MxNet</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Static Computational Graph</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Apache,</a:t>
                      </a:r>
                      <a:r>
                        <a:rPr lang="en-US" baseline="0" dirty="0" smtClean="0">
                          <a:solidFill>
                            <a:schemeClr val="tx1">
                              <a:lumMod val="95000"/>
                            </a:schemeClr>
                          </a:solidFill>
                        </a:rPr>
                        <a:t> Amazon</a:t>
                      </a:r>
                      <a:endParaRPr lang="en-US" dirty="0">
                        <a:solidFill>
                          <a:schemeClr val="tx1">
                            <a:lumMod val="95000"/>
                          </a:schemeClr>
                        </a:solidFill>
                      </a:endParaRPr>
                    </a:p>
                  </a:txBody>
                  <a:tcPr>
                    <a:solidFill>
                      <a:schemeClr val="accent1">
                        <a:alpha val="40000"/>
                      </a:schemeClr>
                    </a:solidFill>
                  </a:tcPr>
                </a:tc>
                <a:tc>
                  <a:txBody>
                    <a:bodyPr/>
                    <a:lstStyle/>
                    <a:p>
                      <a:r>
                        <a:rPr lang="en-US" dirty="0" smtClean="0">
                          <a:solidFill>
                            <a:schemeClr val="tx1">
                              <a:lumMod val="95000"/>
                            </a:schemeClr>
                          </a:solidFill>
                        </a:rPr>
                        <a:t>Gluon</a:t>
                      </a:r>
                      <a:endParaRPr lang="en-US" dirty="0">
                        <a:solidFill>
                          <a:schemeClr val="tx1">
                            <a:lumMod val="95000"/>
                          </a:schemeClr>
                        </a:solidFill>
                      </a:endParaRPr>
                    </a:p>
                  </a:txBody>
                  <a:tcPr>
                    <a:solidFill>
                      <a:schemeClr val="accent1">
                        <a:alpha val="40000"/>
                      </a:schemeClr>
                    </a:solidFill>
                  </a:tcPr>
                </a:tc>
              </a:tr>
            </a:tbl>
          </a:graphicData>
        </a:graphic>
      </p:graphicFrame>
    </p:spTree>
    <p:extLst>
      <p:ext uri="{BB962C8B-B14F-4D97-AF65-F5344CB8AC3E}">
        <p14:creationId xmlns:p14="http://schemas.microsoft.com/office/powerpoint/2010/main" val="984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What is the Microsoft Cognitive Toolkit</a:t>
            </a:r>
            <a:endParaRPr lang="en-US" dirty="0"/>
          </a:p>
        </p:txBody>
      </p:sp>
    </p:spTree>
    <p:extLst>
      <p:ext uri="{BB962C8B-B14F-4D97-AF65-F5344CB8AC3E}">
        <p14:creationId xmlns:p14="http://schemas.microsoft.com/office/powerpoint/2010/main" val="984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Cognitive Toolkit</a:t>
            </a:r>
            <a:endParaRPr lang="en-US" dirty="0"/>
          </a:p>
        </p:txBody>
      </p:sp>
      <p:sp>
        <p:nvSpPr>
          <p:cNvPr id="10" name="Content Placeholder 2">
            <a:extLst>
              <a:ext uri="{FF2B5EF4-FFF2-40B4-BE49-F238E27FC236}">
                <a16:creationId xmlns="" xmlns:a16="http://schemas.microsoft.com/office/drawing/2014/main" id="{AF8A87BA-4F48-4336-A688-234F447CFD34}"/>
              </a:ext>
            </a:extLst>
          </p:cNvPr>
          <p:cNvSpPr>
            <a:spLocks noGrp="1"/>
          </p:cNvSpPr>
          <p:nvPr>
            <p:ph idx="1"/>
          </p:nvPr>
        </p:nvSpPr>
        <p:spPr>
          <a:xfrm>
            <a:off x="1217612" y="1905000"/>
            <a:ext cx="10724938" cy="4286306"/>
          </a:xfrm>
        </p:spPr>
        <p:txBody>
          <a:bodyPr>
            <a:normAutofit/>
          </a:bodyPr>
          <a:lstStyle/>
          <a:p>
            <a:pPr>
              <a:lnSpc>
                <a:spcPct val="100000"/>
              </a:lnSpc>
            </a:pPr>
            <a:r>
              <a:rPr lang="en-US" dirty="0"/>
              <a:t>Microsoft’s open-source deep-learning toolkit </a:t>
            </a:r>
          </a:p>
          <a:p>
            <a:pPr lvl="1">
              <a:lnSpc>
                <a:spcPct val="100000"/>
              </a:lnSpc>
            </a:pPr>
            <a:r>
              <a:rPr lang="en-US" u="sng" dirty="0">
                <a:solidFill>
                  <a:srgbClr val="0070C0"/>
                </a:solidFill>
              </a:rPr>
              <a:t>https://</a:t>
            </a:r>
            <a:r>
              <a:rPr lang="en-US" u="sng" dirty="0" err="1">
                <a:solidFill>
                  <a:srgbClr val="0070C0"/>
                </a:solidFill>
              </a:rPr>
              <a:t>github.com</a:t>
            </a:r>
            <a:r>
              <a:rPr lang="en-US" u="sng" dirty="0">
                <a:solidFill>
                  <a:srgbClr val="0070C0"/>
                </a:solidFill>
              </a:rPr>
              <a:t>/Microsoft/CNTK</a:t>
            </a:r>
            <a:endParaRPr lang="en-US" sz="3672" u="sng" dirty="0">
              <a:solidFill>
                <a:srgbClr val="0070C0"/>
              </a:solidFill>
            </a:endParaRPr>
          </a:p>
          <a:p>
            <a:pPr lvl="1">
              <a:lnSpc>
                <a:spcPct val="100000"/>
              </a:lnSpc>
            </a:pPr>
            <a:r>
              <a:rPr lang="en-US" dirty="0"/>
              <a:t>Created by Microsoft Speech researchers (Dong Yu et al.) in 2012, “Computational Network Toolkit”</a:t>
            </a:r>
          </a:p>
          <a:p>
            <a:pPr lvl="1">
              <a:lnSpc>
                <a:spcPct val="100000"/>
              </a:lnSpc>
            </a:pPr>
            <a:r>
              <a:rPr lang="en-US" dirty="0"/>
              <a:t>Open sourced on </a:t>
            </a:r>
            <a:r>
              <a:rPr lang="en-US" dirty="0" err="1"/>
              <a:t>CodePlex</a:t>
            </a:r>
            <a:r>
              <a:rPr lang="en-US" dirty="0"/>
              <a:t> in Apr 2015 </a:t>
            </a:r>
          </a:p>
          <a:p>
            <a:pPr lvl="1">
              <a:lnSpc>
                <a:spcPct val="100000"/>
              </a:lnSpc>
            </a:pPr>
            <a:r>
              <a:rPr lang="en-US" dirty="0"/>
              <a:t>On GitHub since Jan 2016 under MIT license, and </a:t>
            </a:r>
            <a:r>
              <a:rPr lang="de-DE" dirty="0" err="1"/>
              <a:t>renamed</a:t>
            </a:r>
            <a:r>
              <a:rPr lang="de-DE" dirty="0"/>
              <a:t> </a:t>
            </a:r>
            <a:r>
              <a:rPr lang="de-DE" dirty="0" err="1"/>
              <a:t>to</a:t>
            </a:r>
            <a:r>
              <a:rPr lang="de-DE" dirty="0"/>
              <a:t> </a:t>
            </a:r>
            <a:r>
              <a:rPr lang="en-US" dirty="0"/>
              <a:t>“</a:t>
            </a:r>
            <a:r>
              <a:rPr lang="de-DE" dirty="0" err="1"/>
              <a:t>Cognitive</a:t>
            </a:r>
            <a:r>
              <a:rPr lang="de-DE" dirty="0"/>
              <a:t> Toolkit</a:t>
            </a:r>
            <a:r>
              <a:rPr lang="en-US" dirty="0"/>
              <a:t>”</a:t>
            </a:r>
          </a:p>
          <a:p>
            <a:pPr lvl="1" fontAlgn="ctr">
              <a:lnSpc>
                <a:spcPct val="100000"/>
              </a:lnSpc>
            </a:pPr>
            <a:r>
              <a:rPr lang="en-US" dirty="0"/>
              <a:t>Community contributions from MIT, Stanford, </a:t>
            </a:r>
            <a:r>
              <a:rPr lang="en-US" dirty="0" err="1"/>
              <a:t>Nvidia</a:t>
            </a:r>
            <a:r>
              <a:rPr lang="en-US" dirty="0"/>
              <a:t> and many others </a:t>
            </a:r>
          </a:p>
          <a:p>
            <a:endParaRPr lang="en-US" sz="1632" dirty="0"/>
          </a:p>
          <a:p>
            <a:endParaRPr lang="en-US" dirty="0"/>
          </a:p>
        </p:txBody>
      </p:sp>
      <p:pic>
        <p:nvPicPr>
          <p:cNvPr id="5" name="Picture 4"/>
          <p:cNvPicPr>
            <a:picLocks noChangeAspect="1"/>
          </p:cNvPicPr>
          <p:nvPr/>
        </p:nvPicPr>
        <p:blipFill>
          <a:blip r:embed="rId2"/>
          <a:stretch>
            <a:fillRect/>
          </a:stretch>
        </p:blipFill>
        <p:spPr>
          <a:xfrm>
            <a:off x="1529293" y="4724400"/>
            <a:ext cx="5575300" cy="584200"/>
          </a:xfrm>
          <a:prstGeom prst="rect">
            <a:avLst/>
          </a:prstGeom>
        </p:spPr>
      </p:pic>
    </p:spTree>
    <p:extLst>
      <p:ext uri="{BB962C8B-B14F-4D97-AF65-F5344CB8AC3E}">
        <p14:creationId xmlns:p14="http://schemas.microsoft.com/office/powerpoint/2010/main" val="15934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8EBD8D-7F8B-4416-B566-26318E021540}"/>
              </a:ext>
            </a:extLst>
          </p:cNvPr>
          <p:cNvSpPr>
            <a:spLocks noGrp="1"/>
          </p:cNvSpPr>
          <p:nvPr>
            <p:ph type="title"/>
          </p:nvPr>
        </p:nvSpPr>
        <p:spPr/>
        <p:txBody>
          <a:bodyPr>
            <a:normAutofit/>
          </a:bodyPr>
          <a:lstStyle/>
          <a:p>
            <a:r>
              <a:rPr lang="en-US"/>
              <a:t>Microsoft Cognitive Toolkit</a:t>
            </a:r>
          </a:p>
        </p:txBody>
      </p:sp>
      <p:sp>
        <p:nvSpPr>
          <p:cNvPr id="3" name="Content Placeholder 2">
            <a:extLst>
              <a:ext uri="{FF2B5EF4-FFF2-40B4-BE49-F238E27FC236}">
                <a16:creationId xmlns="" xmlns:a16="http://schemas.microsoft.com/office/drawing/2014/main" id="{AF8A87BA-4F48-4336-A688-234F447CFD34}"/>
              </a:ext>
            </a:extLst>
          </p:cNvPr>
          <p:cNvSpPr>
            <a:spLocks noGrp="1"/>
          </p:cNvSpPr>
          <p:nvPr>
            <p:ph idx="1"/>
          </p:nvPr>
        </p:nvSpPr>
        <p:spPr>
          <a:xfrm>
            <a:off x="838727" y="1826270"/>
            <a:ext cx="10511370" cy="4200952"/>
          </a:xfrm>
        </p:spPr>
        <p:txBody>
          <a:bodyPr>
            <a:normAutofit fontScale="92500" lnSpcReduction="10000"/>
          </a:bodyPr>
          <a:lstStyle/>
          <a:p>
            <a:r>
              <a:rPr lang="en-US" dirty="0"/>
              <a:t>Runs over 80% Microsoft internal DL workload</a:t>
            </a:r>
          </a:p>
          <a:p>
            <a:r>
              <a:rPr lang="en-US" dirty="0"/>
              <a:t>1st-class on Linux and </a:t>
            </a:r>
            <a:r>
              <a:rPr lang="en-US" dirty="0" smtClean="0"/>
              <a:t>Windows</a:t>
            </a:r>
            <a:r>
              <a:rPr lang="en-US" dirty="0"/>
              <a:t> </a:t>
            </a:r>
            <a:r>
              <a:rPr lang="en-US" dirty="0" smtClean="0"/>
              <a:t>+ </a:t>
            </a:r>
            <a:r>
              <a:rPr lang="en-US" dirty="0" err="1" smtClean="0"/>
              <a:t>nvidia-docker</a:t>
            </a:r>
            <a:endParaRPr lang="en-US" dirty="0"/>
          </a:p>
          <a:p>
            <a:r>
              <a:rPr lang="en-US" dirty="0"/>
              <a:t>New in v2.0 GA (Jun 2017):</a:t>
            </a:r>
          </a:p>
          <a:p>
            <a:pPr lvl="1"/>
            <a:r>
              <a:rPr lang="en-US" dirty="0" err="1"/>
              <a:t>Keras</a:t>
            </a:r>
            <a:r>
              <a:rPr lang="en-US" dirty="0"/>
              <a:t> backend support </a:t>
            </a:r>
            <a:endParaRPr lang="en-US" dirty="0" smtClean="0"/>
          </a:p>
          <a:p>
            <a:pPr lvl="1"/>
            <a:r>
              <a:rPr lang="en-US" dirty="0" smtClean="0"/>
              <a:t>Java + </a:t>
            </a:r>
            <a:r>
              <a:rPr lang="en-US" dirty="0"/>
              <a:t>Spark </a:t>
            </a:r>
            <a:r>
              <a:rPr lang="en-US" dirty="0" smtClean="0"/>
              <a:t>bindings</a:t>
            </a:r>
          </a:p>
          <a:p>
            <a:pPr lvl="1"/>
            <a:r>
              <a:rPr lang="en-US" dirty="0" smtClean="0"/>
              <a:t>Beta R bindings</a:t>
            </a:r>
            <a:endParaRPr lang="en-US" dirty="0"/>
          </a:p>
          <a:p>
            <a:pPr lvl="1"/>
            <a:r>
              <a:rPr lang="en-US" dirty="0"/>
              <a:t>Model compression (Fast </a:t>
            </a:r>
            <a:r>
              <a:rPr lang="en-US" dirty="0" err="1"/>
              <a:t>binarized</a:t>
            </a:r>
            <a:r>
              <a:rPr lang="en-US" dirty="0"/>
              <a:t> </a:t>
            </a:r>
            <a:r>
              <a:rPr lang="en-US" dirty="0" smtClean="0"/>
              <a:t>evaluation)</a:t>
            </a:r>
          </a:p>
          <a:p>
            <a:pPr lvl="1"/>
            <a:r>
              <a:rPr lang="en-US" dirty="0" smtClean="0">
                <a:hlinkClick r:id="rId3"/>
              </a:rPr>
              <a:t>Cross-talk with </a:t>
            </a:r>
            <a:r>
              <a:rPr lang="en-US" dirty="0" err="1" smtClean="0">
                <a:hlinkClick r:id="rId3"/>
              </a:rPr>
              <a:t>Tensorflow</a:t>
            </a:r>
            <a:r>
              <a:rPr lang="en-US" dirty="0" smtClean="0">
                <a:hlinkClick r:id="rId3"/>
              </a:rPr>
              <a:t> and </a:t>
            </a:r>
            <a:r>
              <a:rPr lang="en-US" dirty="0" err="1" smtClean="0">
                <a:hlinkClick r:id="rId3"/>
              </a:rPr>
              <a:t>Caffe</a:t>
            </a:r>
            <a:endParaRPr lang="en-US" dirty="0" smtClean="0"/>
          </a:p>
          <a:p>
            <a:pPr lvl="1"/>
            <a:r>
              <a:rPr lang="en-US" dirty="0" smtClean="0">
                <a:hlinkClick r:id="rId4"/>
              </a:rPr>
              <a:t>Reinforcement learning framework (beta)</a:t>
            </a:r>
            <a:endParaRPr lang="en-US" dirty="0" smtClean="0"/>
          </a:p>
          <a:p>
            <a:r>
              <a:rPr lang="en-US" dirty="0" smtClean="0"/>
              <a:t>Latest version: 2.1 (July 2017)</a:t>
            </a:r>
          </a:p>
          <a:p>
            <a:r>
              <a:rPr lang="en-US" dirty="0"/>
              <a:t>Fall Review plan (</a:t>
            </a:r>
            <a:r>
              <a:rPr lang="en-US" dirty="0">
                <a:hlinkClick r:id="rId5"/>
              </a:rPr>
              <a:t>https://</a:t>
            </a:r>
            <a:r>
              <a:rPr lang="en-US" dirty="0" smtClean="0">
                <a:hlinkClick r:id="rId5"/>
              </a:rPr>
              <a:t>github.com/Microsoft/CNTK/issues/2194)</a:t>
            </a:r>
            <a:endParaRPr lang="en-US" dirty="0"/>
          </a:p>
          <a:p>
            <a:endParaRPr lang="en-US" dirty="0"/>
          </a:p>
          <a:p>
            <a:endParaRPr lang="en-US" sz="1600" dirty="0"/>
          </a:p>
          <a:p>
            <a:endParaRPr lang="en-US" dirty="0"/>
          </a:p>
        </p:txBody>
      </p:sp>
      <p:pic>
        <p:nvPicPr>
          <p:cNvPr id="4" name="Picture 3">
            <a:extLst>
              <a:ext uri="{FF2B5EF4-FFF2-40B4-BE49-F238E27FC236}">
                <a16:creationId xmlns="" xmlns:a16="http://schemas.microsoft.com/office/drawing/2014/main" id="{CF68545D-837D-4DD4-9ED7-A9C22D767FDC}"/>
              </a:ext>
            </a:extLst>
          </p:cNvPr>
          <p:cNvPicPr>
            <a:picLocks noChangeAspect="1"/>
          </p:cNvPicPr>
          <p:nvPr/>
        </p:nvPicPr>
        <p:blipFill rotWithShape="1">
          <a:blip r:embed="rId6">
            <a:extLst>
              <a:ext uri="{28A0092B-C50C-407E-A947-70E740481C1C}">
                <a14:useLocalDpi xmlns:a14="http://schemas.microsoft.com/office/drawing/2010/main" val="0"/>
              </a:ext>
            </a:extLst>
          </a:blip>
          <a:srcRect l="-79" t="784" r="79" b="234"/>
          <a:stretch/>
        </p:blipFill>
        <p:spPr>
          <a:xfrm>
            <a:off x="9570333" y="161855"/>
            <a:ext cx="2262171" cy="2260018"/>
          </a:xfrm>
          <a:prstGeom prst="rect">
            <a:avLst/>
          </a:prstGeom>
        </p:spPr>
      </p:pic>
    </p:spTree>
    <p:extLst>
      <p:ext uri="{BB962C8B-B14F-4D97-AF65-F5344CB8AC3E}">
        <p14:creationId xmlns:p14="http://schemas.microsoft.com/office/powerpoint/2010/main" val="18661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EF444B-86A1-40EC-8A48-9FE8E9C7A916}"/>
              </a:ext>
            </a:extLst>
          </p:cNvPr>
          <p:cNvSpPr>
            <a:spLocks noGrp="1"/>
          </p:cNvSpPr>
          <p:nvPr>
            <p:ph type="title"/>
          </p:nvPr>
        </p:nvSpPr>
        <p:spPr/>
        <p:txBody>
          <a:bodyPr/>
          <a:lstStyle/>
          <a:p>
            <a:r>
              <a:rPr lang="en-US" dirty="0"/>
              <a:t>Cognitive Toolkit – </a:t>
            </a:r>
            <a:r>
              <a:rPr lang="en-US" dirty="0" smtClean="0"/>
              <a:t>Speed and Performance</a:t>
            </a:r>
            <a:endParaRPr lang="en-US" dirty="0"/>
          </a:p>
        </p:txBody>
      </p:sp>
      <p:graphicFrame>
        <p:nvGraphicFramePr>
          <p:cNvPr id="4" name="Content Placeholder 3">
            <a:extLst>
              <a:ext uri="{FF2B5EF4-FFF2-40B4-BE49-F238E27FC236}">
                <a16:creationId xmlns="" xmlns:a16="http://schemas.microsoft.com/office/drawing/2014/main" id="{B84161F7-E225-4188-9803-35BD461F8F01}"/>
              </a:ext>
            </a:extLst>
          </p:cNvPr>
          <p:cNvGraphicFramePr>
            <a:graphicFrameLocks noGrp="1"/>
          </p:cNvGraphicFramePr>
          <p:nvPr>
            <p:ph idx="1"/>
            <p:extLst>
              <p:ext uri="{D42A27DB-BD31-4B8C-83A1-F6EECF244321}">
                <p14:modId xmlns:p14="http://schemas.microsoft.com/office/powerpoint/2010/main" val="969623679"/>
              </p:ext>
            </p:extLst>
          </p:nvPr>
        </p:nvGraphicFramePr>
        <p:xfrm>
          <a:off x="837138" y="3776830"/>
          <a:ext cx="10511371" cy="2483930"/>
        </p:xfrm>
        <a:graphic>
          <a:graphicData uri="http://schemas.openxmlformats.org/drawingml/2006/table">
            <a:tbl>
              <a:tblPr firstRow="1" bandRow="1">
                <a:tableStyleId>{5C22544A-7EE6-4342-B048-85BDC9FD1C3A}</a:tableStyleId>
              </a:tblPr>
              <a:tblGrid>
                <a:gridCol w="1751895">
                  <a:extLst>
                    <a:ext uri="{9D8B030D-6E8A-4147-A177-3AD203B41FA5}">
                      <a16:colId xmlns="" xmlns:a16="http://schemas.microsoft.com/office/drawing/2014/main" val="3668641878"/>
                    </a:ext>
                  </a:extLst>
                </a:gridCol>
                <a:gridCol w="1578327">
                  <a:extLst>
                    <a:ext uri="{9D8B030D-6E8A-4147-A177-3AD203B41FA5}">
                      <a16:colId xmlns="" xmlns:a16="http://schemas.microsoft.com/office/drawing/2014/main" val="3937841268"/>
                    </a:ext>
                  </a:extLst>
                </a:gridCol>
                <a:gridCol w="1925464">
                  <a:extLst>
                    <a:ext uri="{9D8B030D-6E8A-4147-A177-3AD203B41FA5}">
                      <a16:colId xmlns="" xmlns:a16="http://schemas.microsoft.com/office/drawing/2014/main" val="1820031210"/>
                    </a:ext>
                  </a:extLst>
                </a:gridCol>
                <a:gridCol w="1751895">
                  <a:extLst>
                    <a:ext uri="{9D8B030D-6E8A-4147-A177-3AD203B41FA5}">
                      <a16:colId xmlns="" xmlns:a16="http://schemas.microsoft.com/office/drawing/2014/main" val="1751053492"/>
                    </a:ext>
                  </a:extLst>
                </a:gridCol>
                <a:gridCol w="1751895">
                  <a:extLst>
                    <a:ext uri="{9D8B030D-6E8A-4147-A177-3AD203B41FA5}">
                      <a16:colId xmlns="" xmlns:a16="http://schemas.microsoft.com/office/drawing/2014/main" val="1096253776"/>
                    </a:ext>
                  </a:extLst>
                </a:gridCol>
                <a:gridCol w="1751895">
                  <a:extLst>
                    <a:ext uri="{9D8B030D-6E8A-4147-A177-3AD203B41FA5}">
                      <a16:colId xmlns="" xmlns:a16="http://schemas.microsoft.com/office/drawing/2014/main" val="2536727957"/>
                    </a:ext>
                  </a:extLst>
                </a:gridCol>
              </a:tblGrid>
              <a:tr h="375197">
                <a:tc>
                  <a:txBody>
                    <a:bodyPr/>
                    <a:lstStyle/>
                    <a:p>
                      <a:endParaRPr lang="en-US" sz="1900"/>
                    </a:p>
                  </a:txBody>
                  <a:tcPr marL="91403" marR="91403" marT="45701" marB="45701">
                    <a:solidFill>
                      <a:srgbClr val="0070C0"/>
                    </a:solidFill>
                  </a:tcPr>
                </a:tc>
                <a:tc>
                  <a:txBody>
                    <a:bodyPr/>
                    <a:lstStyle/>
                    <a:p>
                      <a:r>
                        <a:rPr lang="en-US" sz="1900"/>
                        <a:t>Caffe</a:t>
                      </a:r>
                    </a:p>
                  </a:txBody>
                  <a:tcPr marL="91403" marR="91403" marT="45701" marB="45701">
                    <a:solidFill>
                      <a:srgbClr val="0070C0"/>
                    </a:solidFill>
                  </a:tcPr>
                </a:tc>
                <a:tc>
                  <a:txBody>
                    <a:bodyPr/>
                    <a:lstStyle/>
                    <a:p>
                      <a:r>
                        <a:rPr lang="en-US" sz="1900"/>
                        <a:t>Cognitive Toolkit</a:t>
                      </a:r>
                    </a:p>
                  </a:txBody>
                  <a:tcPr marL="91403" marR="91403" marT="45701" marB="45701">
                    <a:solidFill>
                      <a:srgbClr val="0070C0"/>
                    </a:solidFill>
                  </a:tcPr>
                </a:tc>
                <a:tc>
                  <a:txBody>
                    <a:bodyPr/>
                    <a:lstStyle/>
                    <a:p>
                      <a:r>
                        <a:rPr lang="en-US" sz="1900"/>
                        <a:t>MxNet</a:t>
                      </a:r>
                    </a:p>
                  </a:txBody>
                  <a:tcPr marL="91403" marR="91403" marT="45701" marB="45701">
                    <a:solidFill>
                      <a:srgbClr val="0070C0"/>
                    </a:solidFill>
                  </a:tcPr>
                </a:tc>
                <a:tc>
                  <a:txBody>
                    <a:bodyPr/>
                    <a:lstStyle/>
                    <a:p>
                      <a:r>
                        <a:rPr lang="en-US" sz="1900"/>
                        <a:t>TensorFlow</a:t>
                      </a:r>
                    </a:p>
                  </a:txBody>
                  <a:tcPr marL="91403" marR="91403" marT="45701" marB="45701">
                    <a:solidFill>
                      <a:srgbClr val="0070C0"/>
                    </a:solidFill>
                  </a:tcPr>
                </a:tc>
                <a:tc>
                  <a:txBody>
                    <a:bodyPr/>
                    <a:lstStyle/>
                    <a:p>
                      <a:r>
                        <a:rPr lang="en-US" sz="1900"/>
                        <a:t>Torch </a:t>
                      </a:r>
                    </a:p>
                  </a:txBody>
                  <a:tcPr marL="91403" marR="91403" marT="45701" marB="45701">
                    <a:solidFill>
                      <a:srgbClr val="0070C0"/>
                    </a:solidFill>
                  </a:tcPr>
                </a:tc>
                <a:extLst>
                  <a:ext uri="{0D108BD9-81ED-4DB2-BD59-A6C34878D82A}">
                    <a16:rowId xmlns="" xmlns:a16="http://schemas.microsoft.com/office/drawing/2014/main" val="1847800034"/>
                  </a:ext>
                </a:extLst>
              </a:tr>
              <a:tr h="375197">
                <a:tc>
                  <a:txBody>
                    <a:bodyPr/>
                    <a:lstStyle/>
                    <a:p>
                      <a:r>
                        <a:rPr lang="en-US" sz="1900"/>
                        <a:t>FCN5 (1024)</a:t>
                      </a:r>
                    </a:p>
                  </a:txBody>
                  <a:tcPr marL="91403" marR="91403" marT="45701" marB="45701"/>
                </a:tc>
                <a:tc>
                  <a:txBody>
                    <a:bodyPr/>
                    <a:lstStyle/>
                    <a:p>
                      <a:r>
                        <a:rPr lang="en-US" sz="1900"/>
                        <a:t>55.329ms</a:t>
                      </a:r>
                    </a:p>
                  </a:txBody>
                  <a:tcPr marL="91403" marR="91403" marT="45701" marB="45701"/>
                </a:tc>
                <a:tc>
                  <a:txBody>
                    <a:bodyPr/>
                    <a:lstStyle/>
                    <a:p>
                      <a:r>
                        <a:rPr lang="en-US" sz="1900" b="1">
                          <a:solidFill>
                            <a:schemeClr val="accent1"/>
                          </a:solidFill>
                        </a:rPr>
                        <a:t>51.038ms</a:t>
                      </a:r>
                    </a:p>
                  </a:txBody>
                  <a:tcPr marL="91403" marR="91403" marT="45701" marB="45701"/>
                </a:tc>
                <a:tc>
                  <a:txBody>
                    <a:bodyPr/>
                    <a:lstStyle/>
                    <a:p>
                      <a:r>
                        <a:rPr lang="en-US" sz="1900"/>
                        <a:t>60.448ms</a:t>
                      </a:r>
                    </a:p>
                  </a:txBody>
                  <a:tcPr marL="91403" marR="91403" marT="45701" marB="45701"/>
                </a:tc>
                <a:tc>
                  <a:txBody>
                    <a:bodyPr/>
                    <a:lstStyle/>
                    <a:p>
                      <a:r>
                        <a:rPr lang="en-US" sz="1900" dirty="0"/>
                        <a:t>62.044ms</a:t>
                      </a:r>
                    </a:p>
                  </a:txBody>
                  <a:tcPr marL="91403" marR="91403" marT="45701" marB="45701"/>
                </a:tc>
                <a:tc>
                  <a:txBody>
                    <a:bodyPr/>
                    <a:lstStyle/>
                    <a:p>
                      <a:r>
                        <a:rPr lang="en-US" sz="1900"/>
                        <a:t>52.154ms</a:t>
                      </a:r>
                    </a:p>
                  </a:txBody>
                  <a:tcPr marL="91403" marR="91403" marT="45701" marB="45701"/>
                </a:tc>
                <a:extLst>
                  <a:ext uri="{0D108BD9-81ED-4DB2-BD59-A6C34878D82A}">
                    <a16:rowId xmlns="" xmlns:a16="http://schemas.microsoft.com/office/drawing/2014/main" val="1293638405"/>
                  </a:ext>
                </a:extLst>
              </a:tr>
              <a:tr h="375197">
                <a:tc>
                  <a:txBody>
                    <a:bodyPr/>
                    <a:lstStyle/>
                    <a:p>
                      <a:r>
                        <a:rPr lang="en-US" sz="1900" err="1"/>
                        <a:t>AlexNet</a:t>
                      </a:r>
                      <a:r>
                        <a:rPr lang="en-US" sz="1900"/>
                        <a:t> (256)</a:t>
                      </a:r>
                    </a:p>
                  </a:txBody>
                  <a:tcPr marL="91403" marR="91403" marT="45701" marB="45701"/>
                </a:tc>
                <a:tc>
                  <a:txBody>
                    <a:bodyPr/>
                    <a:lstStyle/>
                    <a:p>
                      <a:r>
                        <a:rPr lang="en-US" sz="1900"/>
                        <a:t>36.815ms</a:t>
                      </a:r>
                    </a:p>
                  </a:txBody>
                  <a:tcPr marL="91403" marR="91403" marT="45701" marB="45701"/>
                </a:tc>
                <a:tc>
                  <a:txBody>
                    <a:bodyPr/>
                    <a:lstStyle/>
                    <a:p>
                      <a:r>
                        <a:rPr lang="en-US" sz="1900" b="1">
                          <a:solidFill>
                            <a:schemeClr val="accent1"/>
                          </a:solidFill>
                        </a:rPr>
                        <a:t>27.215ms</a:t>
                      </a:r>
                    </a:p>
                  </a:txBody>
                  <a:tcPr marL="91403" marR="91403" marT="45701" marB="45701"/>
                </a:tc>
                <a:tc>
                  <a:txBody>
                    <a:bodyPr/>
                    <a:lstStyle/>
                    <a:p>
                      <a:r>
                        <a:rPr lang="en-US" sz="1900"/>
                        <a:t>28.994ms</a:t>
                      </a:r>
                    </a:p>
                  </a:txBody>
                  <a:tcPr marL="91403" marR="91403" marT="45701" marB="45701"/>
                </a:tc>
                <a:tc>
                  <a:txBody>
                    <a:bodyPr/>
                    <a:lstStyle/>
                    <a:p>
                      <a:r>
                        <a:rPr lang="en-US" sz="1900"/>
                        <a:t>103.960ms</a:t>
                      </a:r>
                    </a:p>
                  </a:txBody>
                  <a:tcPr marL="91403" marR="91403" marT="45701" marB="45701"/>
                </a:tc>
                <a:tc>
                  <a:txBody>
                    <a:bodyPr/>
                    <a:lstStyle/>
                    <a:p>
                      <a:r>
                        <a:rPr lang="en-US" sz="1900"/>
                        <a:t>37.462ms</a:t>
                      </a:r>
                    </a:p>
                  </a:txBody>
                  <a:tcPr marL="91403" marR="91403" marT="45701" marB="45701"/>
                </a:tc>
                <a:extLst>
                  <a:ext uri="{0D108BD9-81ED-4DB2-BD59-A6C34878D82A}">
                    <a16:rowId xmlns="" xmlns:a16="http://schemas.microsoft.com/office/drawing/2014/main" val="97882964"/>
                  </a:ext>
                </a:extLst>
              </a:tr>
              <a:tr h="375197">
                <a:tc>
                  <a:txBody>
                    <a:bodyPr/>
                    <a:lstStyle/>
                    <a:p>
                      <a:r>
                        <a:rPr lang="en-US" sz="1900" err="1"/>
                        <a:t>ResNet</a:t>
                      </a:r>
                      <a:r>
                        <a:rPr lang="en-US" sz="1900"/>
                        <a:t> (32)</a:t>
                      </a:r>
                      <a:endParaRPr lang="en-US" sz="1900">
                        <a:solidFill>
                          <a:srgbClr val="FF0000"/>
                        </a:solidFill>
                      </a:endParaRPr>
                    </a:p>
                  </a:txBody>
                  <a:tcPr marL="91403" marR="91403" marT="45701" marB="45701"/>
                </a:tc>
                <a:tc>
                  <a:txBody>
                    <a:bodyPr/>
                    <a:lstStyle/>
                    <a:p>
                      <a:r>
                        <a:rPr lang="en-US" sz="1900"/>
                        <a:t>143.987ms</a:t>
                      </a:r>
                    </a:p>
                  </a:txBody>
                  <a:tcPr marL="91403" marR="91403" marT="45701" marB="45701"/>
                </a:tc>
                <a:tc>
                  <a:txBody>
                    <a:bodyPr/>
                    <a:lstStyle/>
                    <a:p>
                      <a:r>
                        <a:rPr lang="en-US" sz="1900" b="1">
                          <a:solidFill>
                            <a:schemeClr val="accent1"/>
                          </a:solidFill>
                        </a:rPr>
                        <a:t>81.470ms</a:t>
                      </a:r>
                    </a:p>
                  </a:txBody>
                  <a:tcPr marL="91403" marR="91403" marT="45701" marB="45701"/>
                </a:tc>
                <a:tc>
                  <a:txBody>
                    <a:bodyPr/>
                    <a:lstStyle/>
                    <a:p>
                      <a:r>
                        <a:rPr lang="en-US" sz="1900"/>
                        <a:t>84.545ms</a:t>
                      </a:r>
                    </a:p>
                  </a:txBody>
                  <a:tcPr marL="91403" marR="91403" marT="45701" marB="45701"/>
                </a:tc>
                <a:tc>
                  <a:txBody>
                    <a:bodyPr/>
                    <a:lstStyle/>
                    <a:p>
                      <a:r>
                        <a:rPr lang="en-US" sz="1900"/>
                        <a:t>181.404ms</a:t>
                      </a:r>
                    </a:p>
                  </a:txBody>
                  <a:tcPr marL="91403" marR="91403" marT="45701" marB="45701"/>
                </a:tc>
                <a:tc>
                  <a:txBody>
                    <a:bodyPr/>
                    <a:lstStyle/>
                    <a:p>
                      <a:r>
                        <a:rPr lang="en-US" sz="1900"/>
                        <a:t>90.935ms</a:t>
                      </a:r>
                    </a:p>
                  </a:txBody>
                  <a:tcPr marL="91403" marR="91403" marT="45701" marB="45701"/>
                </a:tc>
                <a:extLst>
                  <a:ext uri="{0D108BD9-81ED-4DB2-BD59-A6C34878D82A}">
                    <a16:rowId xmlns="" xmlns:a16="http://schemas.microsoft.com/office/drawing/2014/main" val="3232059880"/>
                  </a:ext>
                </a:extLst>
              </a:tr>
              <a:tr h="658991">
                <a:tc>
                  <a:txBody>
                    <a:bodyPr/>
                    <a:lstStyle/>
                    <a:p>
                      <a:r>
                        <a:rPr lang="en-US" sz="1900"/>
                        <a:t>LSTM (256)</a:t>
                      </a:r>
                    </a:p>
                    <a:p>
                      <a:r>
                        <a:rPr lang="en-US" sz="1900"/>
                        <a:t>(v7 benchmark)</a:t>
                      </a:r>
                    </a:p>
                  </a:txBody>
                  <a:tcPr marL="91403" marR="91403" marT="45701" marB="45701"/>
                </a:tc>
                <a:tc>
                  <a:txBody>
                    <a:bodyPr/>
                    <a:lstStyle/>
                    <a:p>
                      <a:r>
                        <a:rPr lang="en-US" sz="1900"/>
                        <a:t>- </a:t>
                      </a:r>
                    </a:p>
                  </a:txBody>
                  <a:tcPr marL="91403" marR="91403" marT="45701" marB="45701"/>
                </a:tc>
                <a:tc>
                  <a:txBody>
                    <a:bodyPr/>
                    <a:lstStyle/>
                    <a:p>
                      <a:r>
                        <a:rPr lang="en-US" sz="1900" b="1">
                          <a:solidFill>
                            <a:schemeClr val="accent1"/>
                          </a:solidFill>
                        </a:rPr>
                        <a:t>43.581ms</a:t>
                      </a:r>
                    </a:p>
                    <a:p>
                      <a:r>
                        <a:rPr lang="en-US" sz="1900" b="1">
                          <a:solidFill>
                            <a:schemeClr val="accent1"/>
                          </a:solidFill>
                        </a:rPr>
                        <a:t>(44.917ms)</a:t>
                      </a:r>
                    </a:p>
                  </a:txBody>
                  <a:tcPr marL="91403" marR="91403" marT="45701" marB="45701"/>
                </a:tc>
                <a:tc>
                  <a:txBody>
                    <a:bodyPr/>
                    <a:lstStyle/>
                    <a:p>
                      <a:r>
                        <a:rPr lang="en-US" sz="1900"/>
                        <a:t>288.142ms</a:t>
                      </a:r>
                    </a:p>
                    <a:p>
                      <a:r>
                        <a:rPr lang="en-US" sz="1900"/>
                        <a:t>(284.898ms)</a:t>
                      </a:r>
                    </a:p>
                  </a:txBody>
                  <a:tcPr marL="91403" marR="91403" marT="45701" marB="45701"/>
                </a:tc>
                <a:tc>
                  <a:txBody>
                    <a:bodyPr/>
                    <a:lstStyle/>
                    <a:p>
                      <a:r>
                        <a:rPr lang="en-US" sz="1900"/>
                        <a:t>- </a:t>
                      </a:r>
                    </a:p>
                    <a:p>
                      <a:r>
                        <a:rPr lang="en-US" sz="1900"/>
                        <a:t>(223.547ms)</a:t>
                      </a:r>
                    </a:p>
                  </a:txBody>
                  <a:tcPr marL="91403" marR="91403" marT="45701" marB="457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1130.606ms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(906.958ms)</a:t>
                      </a:r>
                    </a:p>
                  </a:txBody>
                  <a:tcPr marL="91403" marR="91403" marT="45701" marB="45701"/>
                </a:tc>
                <a:extLst>
                  <a:ext uri="{0D108BD9-81ED-4DB2-BD59-A6C34878D82A}">
                    <a16:rowId xmlns="" xmlns:a16="http://schemas.microsoft.com/office/drawing/2014/main" val="4121171499"/>
                  </a:ext>
                </a:extLst>
              </a:tr>
            </a:tbl>
          </a:graphicData>
        </a:graphic>
      </p:graphicFrame>
      <p:sp>
        <p:nvSpPr>
          <p:cNvPr id="5" name="Rectangle 4">
            <a:extLst>
              <a:ext uri="{FF2B5EF4-FFF2-40B4-BE49-F238E27FC236}">
                <a16:creationId xmlns="" xmlns:a16="http://schemas.microsoft.com/office/drawing/2014/main" id="{FF2D3070-DB95-4DA8-903F-A3939044A1E7}"/>
              </a:ext>
            </a:extLst>
          </p:cNvPr>
          <p:cNvSpPr/>
          <p:nvPr/>
        </p:nvSpPr>
        <p:spPr>
          <a:xfrm>
            <a:off x="837138" y="1976111"/>
            <a:ext cx="5133136" cy="1015278"/>
          </a:xfrm>
          <a:prstGeom prst="rect">
            <a:avLst/>
          </a:prstGeom>
        </p:spPr>
        <p:txBody>
          <a:bodyPr wrap="none">
            <a:spAutoFit/>
          </a:bodyPr>
          <a:lstStyle/>
          <a:p>
            <a:pPr defTabSz="914038" fontAlgn="ctr"/>
            <a:r>
              <a:rPr lang="en-US" sz="1999" u="sng" kern="0" dirty="0">
                <a:solidFill>
                  <a:schemeClr val="tx1">
                    <a:lumMod val="95000"/>
                  </a:schemeClr>
                </a:solidFill>
              </a:rPr>
              <a:t>http://</a:t>
            </a:r>
            <a:r>
              <a:rPr lang="en-US" sz="1999" u="sng" kern="0" dirty="0" err="1">
                <a:solidFill>
                  <a:schemeClr val="tx1">
                    <a:lumMod val="95000"/>
                  </a:schemeClr>
                </a:solidFill>
              </a:rPr>
              <a:t>dlbench.comp.hkbu.edu.hk</a:t>
            </a:r>
            <a:r>
              <a:rPr lang="en-US" sz="1999" u="sng" kern="0" dirty="0">
                <a:solidFill>
                  <a:schemeClr val="tx1">
                    <a:lumMod val="95000"/>
                  </a:schemeClr>
                </a:solidFill>
              </a:rPr>
              <a:t>/ </a:t>
            </a:r>
          </a:p>
          <a:p>
            <a:pPr defTabSz="914038" fontAlgn="ctr"/>
            <a:r>
              <a:rPr lang="en-US" sz="1999" kern="0" dirty="0">
                <a:solidFill>
                  <a:schemeClr val="tx1">
                    <a:lumMod val="95000"/>
                  </a:schemeClr>
                </a:solidFill>
              </a:rPr>
              <a:t>Benchmarking by HKBU, Version 8</a:t>
            </a:r>
          </a:p>
          <a:p>
            <a:pPr defTabSz="914038" fontAlgn="ctr"/>
            <a:r>
              <a:rPr lang="en-US" sz="1999" kern="0" dirty="0">
                <a:solidFill>
                  <a:schemeClr val="tx1">
                    <a:lumMod val="95000"/>
                  </a:schemeClr>
                </a:solidFill>
              </a:rPr>
              <a:t>Single Tesla K80 GPU, CUDA: 8.0 CUDNN: v5.1</a:t>
            </a:r>
          </a:p>
        </p:txBody>
      </p:sp>
      <p:sp>
        <p:nvSpPr>
          <p:cNvPr id="6" name="Rectangle 5">
            <a:extLst>
              <a:ext uri="{FF2B5EF4-FFF2-40B4-BE49-F238E27FC236}">
                <a16:creationId xmlns="" xmlns:a16="http://schemas.microsoft.com/office/drawing/2014/main" id="{F37587C2-7521-4723-8C3C-0B5D5F5ECBB9}"/>
              </a:ext>
            </a:extLst>
          </p:cNvPr>
          <p:cNvSpPr/>
          <p:nvPr/>
        </p:nvSpPr>
        <p:spPr>
          <a:xfrm>
            <a:off x="8370131" y="1809368"/>
            <a:ext cx="2978378" cy="1504294"/>
          </a:xfrm>
          <a:prstGeom prst="rect">
            <a:avLst/>
          </a:prstGeom>
        </p:spPr>
        <p:txBody>
          <a:bodyPr wrap="square">
            <a:spAutoFit/>
          </a:bodyPr>
          <a:lstStyle/>
          <a:p>
            <a:pPr defTabSz="914038"/>
            <a:r>
              <a:rPr lang="en-US" sz="1799" kern="0" dirty="0" err="1">
                <a:solidFill>
                  <a:schemeClr val="tx1">
                    <a:lumMod val="95000"/>
                  </a:schemeClr>
                </a:solidFill>
              </a:rPr>
              <a:t>Caffe</a:t>
            </a:r>
            <a:r>
              <a:rPr lang="en-US" sz="1799" kern="0" dirty="0">
                <a:solidFill>
                  <a:schemeClr val="tx1">
                    <a:lumMod val="95000"/>
                  </a:schemeClr>
                </a:solidFill>
              </a:rPr>
              <a:t>: 1.0rc5(39f28e4)</a:t>
            </a:r>
          </a:p>
          <a:p>
            <a:pPr defTabSz="914038"/>
            <a:r>
              <a:rPr lang="en-US" sz="1799" kern="0" dirty="0">
                <a:solidFill>
                  <a:schemeClr val="tx1">
                    <a:lumMod val="95000"/>
                  </a:schemeClr>
                </a:solidFill>
              </a:rPr>
              <a:t>CNTK: 2.0 Beta10(1ae666d)</a:t>
            </a:r>
          </a:p>
          <a:p>
            <a:pPr defTabSz="914038"/>
            <a:r>
              <a:rPr lang="en-US" sz="1799" kern="0" dirty="0" err="1">
                <a:solidFill>
                  <a:schemeClr val="tx1">
                    <a:lumMod val="95000"/>
                  </a:schemeClr>
                </a:solidFill>
              </a:rPr>
              <a:t>MXNet</a:t>
            </a:r>
            <a:r>
              <a:rPr lang="en-US" sz="1799" kern="0" dirty="0">
                <a:solidFill>
                  <a:schemeClr val="tx1">
                    <a:lumMod val="95000"/>
                  </a:schemeClr>
                </a:solidFill>
              </a:rPr>
              <a:t>: 0.93(32dc3a2)</a:t>
            </a:r>
          </a:p>
          <a:p>
            <a:pPr defTabSz="914038"/>
            <a:r>
              <a:rPr lang="en-US" sz="1799" kern="0" dirty="0" err="1">
                <a:solidFill>
                  <a:schemeClr val="tx1">
                    <a:lumMod val="95000"/>
                  </a:schemeClr>
                </a:solidFill>
              </a:rPr>
              <a:t>TensorFlow</a:t>
            </a:r>
            <a:r>
              <a:rPr lang="en-US" sz="1799" kern="0" dirty="0">
                <a:solidFill>
                  <a:schemeClr val="tx1">
                    <a:lumMod val="95000"/>
                  </a:schemeClr>
                </a:solidFill>
              </a:rPr>
              <a:t>: 1.0(4ac9c09)</a:t>
            </a:r>
          </a:p>
          <a:p>
            <a:pPr defTabSz="914038"/>
            <a:r>
              <a:rPr lang="en-US" sz="1799" kern="0" dirty="0">
                <a:solidFill>
                  <a:schemeClr val="tx1">
                    <a:lumMod val="95000"/>
                  </a:schemeClr>
                </a:solidFill>
              </a:rPr>
              <a:t>Torch: 7(748f5e3)</a:t>
            </a:r>
          </a:p>
        </p:txBody>
      </p:sp>
    </p:spTree>
    <p:extLst>
      <p:ext uri="{BB962C8B-B14F-4D97-AF65-F5344CB8AC3E}">
        <p14:creationId xmlns:p14="http://schemas.microsoft.com/office/powerpoint/2010/main" val="1760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74E24-566A-4D82-9D59-9CF92ED9BBD7}"/>
              </a:ext>
            </a:extLst>
          </p:cNvPr>
          <p:cNvSpPr>
            <a:spLocks noGrp="1"/>
          </p:cNvSpPr>
          <p:nvPr>
            <p:ph type="title"/>
          </p:nvPr>
        </p:nvSpPr>
        <p:spPr/>
        <p:txBody>
          <a:bodyPr/>
          <a:lstStyle/>
          <a:p>
            <a:r>
              <a:rPr lang="en-US" dirty="0"/>
              <a:t>Cognitive Toolkit </a:t>
            </a:r>
            <a:r>
              <a:rPr lang="en-US" dirty="0" smtClean="0"/>
              <a:t>– Production Ready</a:t>
            </a:r>
            <a:endParaRPr lang="en-US" dirty="0"/>
          </a:p>
        </p:txBody>
      </p:sp>
      <p:sp>
        <p:nvSpPr>
          <p:cNvPr id="3" name="Content Placeholder 2">
            <a:extLst>
              <a:ext uri="{FF2B5EF4-FFF2-40B4-BE49-F238E27FC236}">
                <a16:creationId xmlns="" xmlns:a16="http://schemas.microsoft.com/office/drawing/2014/main" id="{0301A0F4-6020-4E90-BF3B-E066A0465F86}"/>
              </a:ext>
            </a:extLst>
          </p:cNvPr>
          <p:cNvSpPr>
            <a:spLocks noGrp="1"/>
          </p:cNvSpPr>
          <p:nvPr>
            <p:ph idx="1"/>
          </p:nvPr>
        </p:nvSpPr>
        <p:spPr>
          <a:xfrm>
            <a:off x="839474" y="1743132"/>
            <a:ext cx="10511370" cy="4057075"/>
          </a:xfrm>
        </p:spPr>
        <p:txBody>
          <a:bodyPr>
            <a:normAutofit lnSpcReduction="10000"/>
          </a:bodyPr>
          <a:lstStyle/>
          <a:p>
            <a:r>
              <a:rPr lang="en-US" dirty="0"/>
              <a:t>Accuracy </a:t>
            </a:r>
          </a:p>
          <a:p>
            <a:pPr lvl="1"/>
            <a:r>
              <a:rPr lang="en-US" dirty="0"/>
              <a:t>Verified training scripts for common networks (</a:t>
            </a:r>
            <a:r>
              <a:rPr lang="en-US" dirty="0" err="1"/>
              <a:t>AlexNet</a:t>
            </a:r>
            <a:r>
              <a:rPr lang="en-US" dirty="0"/>
              <a:t>, </a:t>
            </a:r>
            <a:r>
              <a:rPr lang="en-US" dirty="0" err="1"/>
              <a:t>ResNet</a:t>
            </a:r>
            <a:r>
              <a:rPr lang="en-US" dirty="0"/>
              <a:t>, Inception V3, Faster RCNN, etc.) </a:t>
            </a:r>
          </a:p>
          <a:p>
            <a:r>
              <a:rPr lang="en-US" dirty="0"/>
              <a:t>Python and C++ API</a:t>
            </a:r>
          </a:p>
          <a:p>
            <a:pPr lvl="1"/>
            <a:r>
              <a:rPr lang="en-US" dirty="0"/>
              <a:t>Mostly implemented in C++ (train and test)</a:t>
            </a:r>
          </a:p>
          <a:p>
            <a:pPr lvl="1"/>
            <a:r>
              <a:rPr lang="en-US" dirty="0"/>
              <a:t>Low level + high level Python API </a:t>
            </a:r>
          </a:p>
          <a:p>
            <a:r>
              <a:rPr lang="en-US" dirty="0"/>
              <a:t>Extensibility </a:t>
            </a:r>
          </a:p>
          <a:p>
            <a:pPr lvl="1"/>
            <a:r>
              <a:rPr lang="en-US" dirty="0"/>
              <a:t>User functions and learners in Python or C++</a:t>
            </a:r>
          </a:p>
          <a:p>
            <a:r>
              <a:rPr lang="en-US" dirty="0"/>
              <a:t>Readers </a:t>
            </a:r>
          </a:p>
          <a:p>
            <a:pPr lvl="1"/>
            <a:r>
              <a:rPr lang="en-US" dirty="0"/>
              <a:t>Distributed, highly efficient built-in data readers</a:t>
            </a:r>
          </a:p>
        </p:txBody>
      </p:sp>
    </p:spTree>
    <p:extLst>
      <p:ext uri="{BB962C8B-B14F-4D97-AF65-F5344CB8AC3E}">
        <p14:creationId xmlns:p14="http://schemas.microsoft.com/office/powerpoint/2010/main" val="16923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a:t>
            </a:r>
            <a:endParaRPr lang="en-US" dirty="0"/>
          </a:p>
        </p:txBody>
      </p:sp>
      <p:pic>
        <p:nvPicPr>
          <p:cNvPr id="4" name="Content Placeholder 3"/>
          <p:cNvPicPr>
            <a:picLocks noGrp="1" noChangeAspect="1"/>
          </p:cNvPicPr>
          <p:nvPr>
            <p:ph idx="1"/>
          </p:nvPr>
        </p:nvPicPr>
        <p:blipFill rotWithShape="1">
          <a:blip r:embed="rId2"/>
          <a:srcRect b="5482"/>
          <a:stretch/>
        </p:blipFill>
        <p:spPr>
          <a:xfrm>
            <a:off x="8126896" y="1752600"/>
            <a:ext cx="2539516" cy="4267200"/>
          </a:xfrm>
          <a:prstGeom prst="rect">
            <a:avLst/>
          </a:prstGeom>
          <a:noFill/>
          <a:ln w="28575">
            <a:noFill/>
          </a:ln>
        </p:spPr>
      </p:pic>
    </p:spTree>
    <p:extLst>
      <p:ext uri="{BB962C8B-B14F-4D97-AF65-F5344CB8AC3E}">
        <p14:creationId xmlns:p14="http://schemas.microsoft.com/office/powerpoint/2010/main" val="1305400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20001"/>
                    </a:ext>
                  </a:extLst>
                </a:gridCol>
                <a:gridCol w="1473200">
                  <a:extLst>
                    <a:ext uri="{9D8B030D-6E8A-4147-A177-3AD203B41FA5}">
                      <a16:colId xmlns:a16="http://schemas.microsoft.com/office/drawing/2014/main" xmlns=""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xmlns=""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xmlns=""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xmlns=""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088" y="1905000"/>
            <a:ext cx="9144000" cy="2667000"/>
          </a:xfrm>
        </p:spPr>
        <p:txBody>
          <a:bodyPr/>
          <a:lstStyle/>
          <a:p>
            <a:r>
              <a:rPr lang="en-US" dirty="0" smtClean="0"/>
              <a:t>Brief History</a:t>
            </a:r>
            <a:endParaRPr lang="en-US" dirty="0"/>
          </a:p>
        </p:txBody>
      </p:sp>
    </p:spTree>
    <p:extLst>
      <p:ext uri="{BB962C8B-B14F-4D97-AF65-F5344CB8AC3E}">
        <p14:creationId xmlns:p14="http://schemas.microsoft.com/office/powerpoint/2010/main" val="17303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in Complex Environments</a:t>
            </a:r>
            <a:endParaRPr lang="en-US" dirty="0"/>
          </a:p>
        </p:txBody>
      </p:sp>
      <p:sp>
        <p:nvSpPr>
          <p:cNvPr id="3" name="Content Placeholder 2"/>
          <p:cNvSpPr>
            <a:spLocks noGrp="1"/>
          </p:cNvSpPr>
          <p:nvPr>
            <p:ph idx="1"/>
          </p:nvPr>
        </p:nvSpPr>
        <p:spPr/>
        <p:txBody>
          <a:bodyPr/>
          <a:lstStyle/>
          <a:p>
            <a:r>
              <a:rPr lang="en-US" b="1" dirty="0" smtClean="0"/>
              <a:t>Goal</a:t>
            </a:r>
            <a:r>
              <a:rPr lang="en-US" dirty="0" smtClean="0"/>
              <a:t>: produce systems that can learn and build intelligence from observations in complex environments</a:t>
            </a:r>
          </a:p>
          <a:p>
            <a:r>
              <a:rPr lang="en-US" b="1" dirty="0" smtClean="0"/>
              <a:t>Learning</a:t>
            </a:r>
            <a:r>
              <a:rPr lang="en-US" dirty="0" smtClean="0"/>
              <a:t>:</a:t>
            </a:r>
          </a:p>
          <a:p>
            <a:pPr lvl="1"/>
            <a:r>
              <a:rPr lang="en-US" dirty="0" smtClean="0"/>
              <a:t>Acquisition of knowledge about the state of the world (</a:t>
            </a:r>
            <a:r>
              <a:rPr lang="en-US" dirty="0" err="1" smtClean="0"/>
              <a:t>Kupfermann</a:t>
            </a:r>
            <a:r>
              <a:rPr lang="en-US" dirty="0" smtClean="0"/>
              <a:t>, 1985)</a:t>
            </a:r>
          </a:p>
          <a:p>
            <a:pPr lvl="2"/>
            <a:r>
              <a:rPr lang="en-US" dirty="0" smtClean="0"/>
              <a:t>Search and inference</a:t>
            </a:r>
          </a:p>
          <a:p>
            <a:pPr lvl="2"/>
            <a:r>
              <a:rPr lang="en-US" dirty="0" smtClean="0"/>
              <a:t>Memorization?</a:t>
            </a:r>
          </a:p>
          <a:p>
            <a:pPr lvl="1"/>
            <a:r>
              <a:rPr lang="en-US" dirty="0" smtClean="0"/>
              <a:t>Learning is an </a:t>
            </a:r>
            <a:r>
              <a:rPr lang="en-US" i="1" dirty="0" smtClean="0"/>
              <a:t>adaptive</a:t>
            </a:r>
            <a:r>
              <a:rPr lang="en-US" dirty="0" smtClean="0"/>
              <a:t> change in behavior caused by experience (Shepherd, 1988)</a:t>
            </a:r>
          </a:p>
          <a:p>
            <a:pPr lvl="2"/>
            <a:r>
              <a:rPr lang="en-US" dirty="0" smtClean="0"/>
              <a:t>Stochastic environments</a:t>
            </a:r>
          </a:p>
          <a:p>
            <a:pPr lvl="2"/>
            <a:r>
              <a:rPr lang="en-US" smtClean="0"/>
              <a:t>Empirical Inference</a:t>
            </a:r>
            <a:endParaRPr lang="en-US" dirty="0" smtClean="0"/>
          </a:p>
          <a:p>
            <a:endParaRPr lang="en-US" dirty="0"/>
          </a:p>
        </p:txBody>
      </p:sp>
      <p:sp>
        <p:nvSpPr>
          <p:cNvPr id="5" name="TextBox 4"/>
          <p:cNvSpPr txBox="1"/>
          <p:nvPr/>
        </p:nvSpPr>
        <p:spPr>
          <a:xfrm>
            <a:off x="4131733" y="7095067"/>
            <a:ext cx="184731" cy="424732"/>
          </a:xfrm>
          <a:prstGeom prst="rect">
            <a:avLst/>
          </a:prstGeom>
          <a:noFill/>
        </p:spPr>
        <p:txBody>
          <a:bodyPr wrap="none" rtlCol="0">
            <a:spAutoFit/>
          </a:bodyPr>
          <a:lstStyle/>
          <a:p>
            <a:pPr>
              <a:lnSpc>
                <a:spcPct val="90000"/>
              </a:lnSpc>
            </a:pPr>
            <a:endParaRPr lang="en-US" sz="2400"/>
          </a:p>
        </p:txBody>
      </p:sp>
    </p:spTree>
    <p:extLst>
      <p:ext uri="{BB962C8B-B14F-4D97-AF65-F5344CB8AC3E}">
        <p14:creationId xmlns:p14="http://schemas.microsoft.com/office/powerpoint/2010/main" val="18259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Wave: Cybernetics (40s – 50s)</a:t>
            </a:r>
            <a:endParaRPr lang="en-US" dirty="0"/>
          </a:p>
        </p:txBody>
      </p:sp>
      <p:pic>
        <p:nvPicPr>
          <p:cNvPr id="4" name="Content Placeholder 3"/>
          <p:cNvPicPr>
            <a:picLocks noGrp="1" noChangeAspect="1"/>
          </p:cNvPicPr>
          <p:nvPr>
            <p:ph idx="1"/>
          </p:nvPr>
        </p:nvPicPr>
        <p:blipFill>
          <a:blip r:embed="rId2"/>
          <a:stretch>
            <a:fillRect/>
          </a:stretch>
        </p:blipFill>
        <p:spPr>
          <a:xfrm>
            <a:off x="6780212" y="1640237"/>
            <a:ext cx="4946754" cy="2743200"/>
          </a:xfrm>
          <a:prstGeom prst="rect">
            <a:avLst/>
          </a:prstGeom>
        </p:spPr>
      </p:pic>
      <p:sp>
        <p:nvSpPr>
          <p:cNvPr id="6" name="Content Placeholder 2"/>
          <p:cNvSpPr txBox="1">
            <a:spLocks/>
          </p:cNvSpPr>
          <p:nvPr/>
        </p:nvSpPr>
        <p:spPr>
          <a:xfrm>
            <a:off x="1065212" y="1676400"/>
            <a:ext cx="5410200"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b="1" dirty="0" smtClean="0"/>
              <a:t>Norbert Wiener</a:t>
            </a:r>
            <a:r>
              <a:rPr lang="en-US" dirty="0" smtClean="0"/>
              <a:t>, Cybernetics or Control and Communication in the Animal and the Machine, </a:t>
            </a:r>
            <a:r>
              <a:rPr lang="en-US" i="1" dirty="0" smtClean="0"/>
              <a:t>1948</a:t>
            </a:r>
            <a:r>
              <a:rPr lang="en-US" dirty="0" smtClean="0"/>
              <a:t>.</a:t>
            </a:r>
          </a:p>
          <a:p>
            <a:r>
              <a:rPr lang="en-US" dirty="0" smtClean="0"/>
              <a:t>The start of information processing</a:t>
            </a:r>
          </a:p>
          <a:p>
            <a:r>
              <a:rPr lang="en-US" dirty="0" smtClean="0"/>
              <a:t>Study </a:t>
            </a:r>
            <a:r>
              <a:rPr lang="en-US" dirty="0"/>
              <a:t>of control and information processing rather than energy processing in machines and </a:t>
            </a:r>
            <a:r>
              <a:rPr lang="en-US" dirty="0" smtClean="0"/>
              <a:t>animals</a:t>
            </a:r>
          </a:p>
          <a:p>
            <a:r>
              <a:rPr lang="en-US" dirty="0" smtClean="0"/>
              <a:t>Macy </a:t>
            </a:r>
            <a:r>
              <a:rPr lang="en-US" dirty="0" err="1" smtClean="0"/>
              <a:t>Conferneces</a:t>
            </a:r>
            <a:r>
              <a:rPr lang="en-US" dirty="0" smtClean="0"/>
              <a:t> 1946 – 1953 </a:t>
            </a:r>
          </a:p>
          <a:p>
            <a:r>
              <a:rPr lang="en-US" dirty="0" smtClean="0"/>
              <a:t>Birth of Cybernetics and Cognitive Science</a:t>
            </a:r>
          </a:p>
          <a:p>
            <a:endParaRPr lang="en-US" dirty="0"/>
          </a:p>
        </p:txBody>
      </p:sp>
      <p:pic>
        <p:nvPicPr>
          <p:cNvPr id="7" name="Picture 6"/>
          <p:cNvPicPr>
            <a:picLocks noChangeAspect="1"/>
          </p:cNvPicPr>
          <p:nvPr/>
        </p:nvPicPr>
        <p:blipFill>
          <a:blip r:embed="rId3"/>
          <a:stretch>
            <a:fillRect/>
          </a:stretch>
        </p:blipFill>
        <p:spPr>
          <a:xfrm>
            <a:off x="8819427" y="4572000"/>
            <a:ext cx="2907539" cy="2129726"/>
          </a:xfrm>
          <a:prstGeom prst="rect">
            <a:avLst/>
          </a:prstGeom>
        </p:spPr>
      </p:pic>
      <p:pic>
        <p:nvPicPr>
          <p:cNvPr id="8" name="Picture 7"/>
          <p:cNvPicPr>
            <a:picLocks noChangeAspect="1"/>
          </p:cNvPicPr>
          <p:nvPr/>
        </p:nvPicPr>
        <p:blipFill>
          <a:blip r:embed="rId4"/>
          <a:stretch>
            <a:fillRect/>
          </a:stretch>
        </p:blipFill>
        <p:spPr>
          <a:xfrm>
            <a:off x="6651970" y="4593956"/>
            <a:ext cx="1918071" cy="2107770"/>
          </a:xfrm>
          <a:prstGeom prst="rect">
            <a:avLst/>
          </a:prstGeom>
        </p:spPr>
      </p:pic>
    </p:spTree>
    <p:extLst>
      <p:ext uri="{BB962C8B-B14F-4D97-AF65-F5344CB8AC3E}">
        <p14:creationId xmlns:p14="http://schemas.microsoft.com/office/powerpoint/2010/main" val="2138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8739" y="0"/>
            <a:ext cx="5291346" cy="6858000"/>
          </a:xfrm>
          <a:prstGeom prst="rect">
            <a:avLst/>
          </a:prstGeom>
        </p:spPr>
      </p:pic>
    </p:spTree>
    <p:extLst>
      <p:ext uri="{BB962C8B-B14F-4D97-AF65-F5344CB8AC3E}">
        <p14:creationId xmlns:p14="http://schemas.microsoft.com/office/powerpoint/2010/main" val="17768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Rise of Neural Networks (1950s)</a:t>
            </a:r>
            <a:endParaRPr lang="en-US" dirty="0"/>
          </a:p>
        </p:txBody>
      </p:sp>
      <p:sp>
        <p:nvSpPr>
          <p:cNvPr id="3" name="Content Placeholder 2"/>
          <p:cNvSpPr>
            <a:spLocks noGrp="1"/>
          </p:cNvSpPr>
          <p:nvPr>
            <p:ph idx="1"/>
          </p:nvPr>
        </p:nvSpPr>
        <p:spPr>
          <a:xfrm>
            <a:off x="1522414" y="1905000"/>
            <a:ext cx="4800598" cy="4648200"/>
          </a:xfrm>
        </p:spPr>
        <p:txBody>
          <a:bodyPr>
            <a:normAutofit lnSpcReduction="10000"/>
          </a:bodyPr>
          <a:lstStyle/>
          <a:p>
            <a:r>
              <a:rPr lang="en-US" dirty="0" smtClean="0"/>
              <a:t>McCulloch-Pitts formalized “formal neurons” which could emulate a </a:t>
            </a:r>
            <a:r>
              <a:rPr lang="en-US" i="1" dirty="0" smtClean="0"/>
              <a:t>Universal Turing machine </a:t>
            </a:r>
            <a:r>
              <a:rPr lang="en-US" dirty="0" smtClean="0"/>
              <a:t>(</a:t>
            </a:r>
            <a:r>
              <a:rPr lang="en-US" b="1" dirty="0" smtClean="0"/>
              <a:t>1943</a:t>
            </a:r>
            <a:r>
              <a:rPr lang="en-US" dirty="0" smtClean="0"/>
              <a:t>)</a:t>
            </a:r>
          </a:p>
          <a:p>
            <a:pPr lvl="1"/>
            <a:r>
              <a:rPr lang="en-US" dirty="0" smtClean="0"/>
              <a:t>Computation </a:t>
            </a:r>
          </a:p>
          <a:p>
            <a:r>
              <a:rPr lang="en-US" dirty="0" smtClean="0"/>
              <a:t>Rosenblatt – the perceptron as a probabilistic model for information storage (</a:t>
            </a:r>
            <a:r>
              <a:rPr lang="en-US" b="1" dirty="0" smtClean="0"/>
              <a:t>1958</a:t>
            </a:r>
            <a:r>
              <a:rPr lang="en-US" dirty="0" smtClean="0"/>
              <a:t>)</a:t>
            </a:r>
          </a:p>
          <a:p>
            <a:r>
              <a:rPr lang="en-US" dirty="0" smtClean="0"/>
              <a:t>Perceptron Convergence Theorem (</a:t>
            </a:r>
            <a:r>
              <a:rPr lang="en-US" b="1" dirty="0" smtClean="0"/>
              <a:t>1962</a:t>
            </a:r>
            <a:r>
              <a:rPr lang="en-US" dirty="0" smtClean="0"/>
              <a:t>)</a:t>
            </a:r>
          </a:p>
          <a:p>
            <a:pPr lvl="1"/>
            <a:r>
              <a:rPr lang="en-US" dirty="0" smtClean="0"/>
              <a:t>If the problem is </a:t>
            </a:r>
            <a:r>
              <a:rPr lang="en-US" i="1" dirty="0" smtClean="0"/>
              <a:t>computable</a:t>
            </a:r>
            <a:r>
              <a:rPr lang="en-US" dirty="0" smtClean="0"/>
              <a:t>, perceptron algorithm converges in finite time</a:t>
            </a:r>
            <a:endParaRPr lang="en-US" i="1" dirty="0"/>
          </a:p>
        </p:txBody>
      </p:sp>
      <p:pic>
        <p:nvPicPr>
          <p:cNvPr id="4" name="Picture 3"/>
          <p:cNvPicPr>
            <a:picLocks noChangeAspect="1"/>
          </p:cNvPicPr>
          <p:nvPr/>
        </p:nvPicPr>
        <p:blipFill>
          <a:blip r:embed="rId2"/>
          <a:stretch>
            <a:fillRect/>
          </a:stretch>
        </p:blipFill>
        <p:spPr>
          <a:xfrm>
            <a:off x="6856412" y="1867546"/>
            <a:ext cx="4342808" cy="4815692"/>
          </a:xfrm>
          <a:prstGeom prst="rect">
            <a:avLst/>
          </a:prstGeom>
        </p:spPr>
      </p:pic>
    </p:spTree>
    <p:extLst>
      <p:ext uri="{BB962C8B-B14F-4D97-AF65-F5344CB8AC3E}">
        <p14:creationId xmlns:p14="http://schemas.microsoft.com/office/powerpoint/2010/main" val="13106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Winter </a:t>
            </a:r>
            <a:endParaRPr lang="en-US" dirty="0"/>
          </a:p>
        </p:txBody>
      </p:sp>
      <p:pic>
        <p:nvPicPr>
          <p:cNvPr id="4" name="Content Placeholder 3"/>
          <p:cNvPicPr>
            <a:picLocks noGrp="1" noChangeAspect="1"/>
          </p:cNvPicPr>
          <p:nvPr>
            <p:ph idx="1"/>
          </p:nvPr>
        </p:nvPicPr>
        <p:blipFill>
          <a:blip r:embed="rId2"/>
          <a:stretch>
            <a:fillRect/>
          </a:stretch>
        </p:blipFill>
        <p:spPr>
          <a:xfrm>
            <a:off x="6780212" y="1888210"/>
            <a:ext cx="2798037" cy="4191000"/>
          </a:xfrm>
          <a:prstGeom prst="rect">
            <a:avLst/>
          </a:prstGeom>
        </p:spPr>
      </p:pic>
      <p:sp>
        <p:nvSpPr>
          <p:cNvPr id="5" name="Content Placeholder 2"/>
          <p:cNvSpPr txBox="1">
            <a:spLocks/>
          </p:cNvSpPr>
          <p:nvPr/>
        </p:nvSpPr>
        <p:spPr>
          <a:xfrm>
            <a:off x="1522414" y="1905000"/>
            <a:ext cx="4800598" cy="4648200"/>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Minsky and </a:t>
            </a:r>
            <a:r>
              <a:rPr lang="en-US" dirty="0" err="1" smtClean="0"/>
              <a:t>Papert</a:t>
            </a:r>
            <a:r>
              <a:rPr lang="en-US" dirty="0" smtClean="0"/>
              <a:t>, 1969</a:t>
            </a:r>
          </a:p>
          <a:p>
            <a:r>
              <a:rPr lang="en-US" dirty="0" err="1" smtClean="0"/>
              <a:t>Perceptrons</a:t>
            </a:r>
            <a:r>
              <a:rPr lang="en-US" dirty="0" smtClean="0"/>
              <a:t> could not provide solutions for some very simple, non-</a:t>
            </a:r>
            <a:r>
              <a:rPr lang="en-US" dirty="0" err="1" smtClean="0"/>
              <a:t>pathalogical</a:t>
            </a:r>
            <a:r>
              <a:rPr lang="en-US" dirty="0" smtClean="0"/>
              <a:t> problems</a:t>
            </a:r>
          </a:p>
          <a:p>
            <a:pPr lvl="1"/>
            <a:r>
              <a:rPr lang="en-US" dirty="0" smtClean="0"/>
              <a:t>XOR</a:t>
            </a:r>
          </a:p>
          <a:p>
            <a:r>
              <a:rPr lang="en-US" dirty="0" smtClean="0"/>
              <a:t>Single neuron was not enough</a:t>
            </a:r>
          </a:p>
          <a:p>
            <a:r>
              <a:rPr lang="en-US" dirty="0" smtClean="0"/>
              <a:t>Individual elements are weak computational elements</a:t>
            </a:r>
          </a:p>
          <a:p>
            <a:r>
              <a:rPr lang="en-US" dirty="0" smtClean="0"/>
              <a:t>Networked elements were required</a:t>
            </a:r>
          </a:p>
          <a:p>
            <a:pPr lvl="1"/>
            <a:r>
              <a:rPr lang="en-US" dirty="0" smtClean="0"/>
              <a:t>Multi-layer perceptron</a:t>
            </a:r>
          </a:p>
          <a:p>
            <a:pPr lvl="1"/>
            <a:r>
              <a:rPr lang="en-US" dirty="0"/>
              <a:t>A multi-layer perceptron is a universal (</a:t>
            </a:r>
            <a:r>
              <a:rPr lang="en-US" dirty="0" err="1"/>
              <a:t>Hornik</a:t>
            </a:r>
            <a:r>
              <a:rPr lang="en-US" dirty="0"/>
              <a:t>, </a:t>
            </a:r>
            <a:r>
              <a:rPr lang="en-US" dirty="0" err="1"/>
              <a:t>Stinchcombe</a:t>
            </a:r>
            <a:r>
              <a:rPr lang="en-US" dirty="0"/>
              <a:t> and White, </a:t>
            </a:r>
            <a:r>
              <a:rPr lang="en-US" dirty="0" smtClean="0"/>
              <a:t>1989)</a:t>
            </a:r>
            <a:endParaRPr lang="en-US" dirty="0"/>
          </a:p>
        </p:txBody>
      </p:sp>
      <p:pic>
        <p:nvPicPr>
          <p:cNvPr id="6" name="Picture 5"/>
          <p:cNvPicPr>
            <a:picLocks noChangeAspect="1"/>
          </p:cNvPicPr>
          <p:nvPr/>
        </p:nvPicPr>
        <p:blipFill>
          <a:blip r:embed="rId3"/>
          <a:stretch>
            <a:fillRect/>
          </a:stretch>
        </p:blipFill>
        <p:spPr>
          <a:xfrm>
            <a:off x="6328454" y="2133600"/>
            <a:ext cx="5519057" cy="2438400"/>
          </a:xfrm>
          <a:prstGeom prst="rect">
            <a:avLst/>
          </a:prstGeom>
        </p:spPr>
      </p:pic>
    </p:spTree>
    <p:extLst>
      <p:ext uri="{BB962C8B-B14F-4D97-AF65-F5344CB8AC3E}">
        <p14:creationId xmlns:p14="http://schemas.microsoft.com/office/powerpoint/2010/main" val="6428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Content Placeholder 3"/>
          <p:cNvPicPr>
            <a:picLocks noGrp="1" noChangeAspect="1"/>
          </p:cNvPicPr>
          <p:nvPr>
            <p:ph idx="1"/>
          </p:nvPr>
        </p:nvPicPr>
        <p:blipFill>
          <a:blip r:embed="rId2"/>
          <a:stretch>
            <a:fillRect/>
          </a:stretch>
        </p:blipFill>
        <p:spPr>
          <a:xfrm>
            <a:off x="6094412" y="1774556"/>
            <a:ext cx="5524500" cy="2795645"/>
          </a:xfrm>
          <a:prstGeom prst="rect">
            <a:avLst/>
          </a:prstGeom>
        </p:spPr>
      </p:pic>
      <p:sp>
        <p:nvSpPr>
          <p:cNvPr id="7" name="Content Placeholder 2"/>
          <p:cNvSpPr txBox="1">
            <a:spLocks/>
          </p:cNvSpPr>
          <p:nvPr/>
        </p:nvSpPr>
        <p:spPr>
          <a:xfrm>
            <a:off x="1293814" y="1752600"/>
            <a:ext cx="4800598" cy="4648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t>Rosenblatt’s algorithm for computing perceptron’s did not naturally extend to multi-layer models</a:t>
            </a:r>
          </a:p>
          <a:p>
            <a:r>
              <a:rPr lang="en-US" dirty="0" smtClean="0"/>
              <a:t>Paul </a:t>
            </a:r>
            <a:r>
              <a:rPr lang="en-US" dirty="0" err="1" smtClean="0"/>
              <a:t>Werbos</a:t>
            </a:r>
            <a:r>
              <a:rPr lang="en-US" dirty="0" smtClean="0"/>
              <a:t> describes how to use backpropagation specifically for optimizing neural networks (1974)</a:t>
            </a:r>
          </a:p>
          <a:p>
            <a:r>
              <a:rPr lang="en-US" dirty="0" err="1" smtClean="0"/>
              <a:t>Rumelhart</a:t>
            </a:r>
            <a:r>
              <a:rPr lang="en-US" dirty="0" smtClean="0"/>
              <a:t>, Hinton and Williams publish backpropagation algorithm in Nature (1986)</a:t>
            </a:r>
          </a:p>
          <a:p>
            <a:endParaRPr lang="en-US" dirty="0" smtClean="0"/>
          </a:p>
        </p:txBody>
      </p:sp>
      <p:pic>
        <p:nvPicPr>
          <p:cNvPr id="8" name="Picture 7"/>
          <p:cNvPicPr>
            <a:picLocks noChangeAspect="1"/>
          </p:cNvPicPr>
          <p:nvPr/>
        </p:nvPicPr>
        <p:blipFill>
          <a:blip r:embed="rId3"/>
          <a:stretch>
            <a:fillRect/>
          </a:stretch>
        </p:blipFill>
        <p:spPr>
          <a:xfrm>
            <a:off x="7478712" y="4770895"/>
            <a:ext cx="4140200" cy="2057400"/>
          </a:xfrm>
          <a:prstGeom prst="rect">
            <a:avLst/>
          </a:prstGeom>
        </p:spPr>
      </p:pic>
      <p:pic>
        <p:nvPicPr>
          <p:cNvPr id="9" name="Picture 8"/>
          <p:cNvPicPr>
            <a:picLocks noChangeAspect="1"/>
          </p:cNvPicPr>
          <p:nvPr/>
        </p:nvPicPr>
        <p:blipFill>
          <a:blip r:embed="rId4"/>
          <a:stretch>
            <a:fillRect/>
          </a:stretch>
        </p:blipFill>
        <p:spPr>
          <a:xfrm>
            <a:off x="5832554" y="4767020"/>
            <a:ext cx="6048215" cy="2061275"/>
          </a:xfrm>
          <a:prstGeom prst="rect">
            <a:avLst/>
          </a:prstGeom>
        </p:spPr>
      </p:pic>
    </p:spTree>
    <p:extLst>
      <p:ext uri="{BB962C8B-B14F-4D97-AF65-F5344CB8AC3E}">
        <p14:creationId xmlns:p14="http://schemas.microsoft.com/office/powerpoint/2010/main" val="464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intro-neuralnets</Template>
  <TotalTime>285</TotalTime>
  <Words>1287</Words>
  <Application>Microsoft Macintosh PowerPoint</Application>
  <PresentationFormat>Custom</PresentationFormat>
  <Paragraphs>247</Paragraphs>
  <Slides>35</Slides>
  <Notes>7</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 Unicode MS</vt:lpstr>
      <vt:lpstr>Consolas</vt:lpstr>
      <vt:lpstr>Corbel</vt:lpstr>
      <vt:lpstr>ＭＳ Ｐゴシック</vt:lpstr>
      <vt:lpstr>Segoe UI</vt:lpstr>
      <vt:lpstr>Segoe UI Semilight</vt:lpstr>
      <vt:lpstr>Symbol</vt:lpstr>
      <vt:lpstr>Times New Roman</vt:lpstr>
      <vt:lpstr>Arial</vt:lpstr>
      <vt:lpstr>Chalkboard 16x9</vt:lpstr>
      <vt:lpstr>Neural Networks and AI, A Winter Classic</vt:lpstr>
      <vt:lpstr>Agenda</vt:lpstr>
      <vt:lpstr>Brief History</vt:lpstr>
      <vt:lpstr>Learning in Complex Environments</vt:lpstr>
      <vt:lpstr>The First Wave: Cybernetics (40s – 50s)</vt:lpstr>
      <vt:lpstr>PowerPoint Presentation</vt:lpstr>
      <vt:lpstr>First Rise of Neural Networks (1950s)</vt:lpstr>
      <vt:lpstr>First Winter </vt:lpstr>
      <vt:lpstr>Backpropagation</vt:lpstr>
      <vt:lpstr>Artificial Intelligence, Representation Learning and Deep Learning</vt:lpstr>
      <vt:lpstr>Neural Hype</vt:lpstr>
      <vt:lpstr>Forward-propagating local input signals</vt:lpstr>
      <vt:lpstr>Back-propagating local error signals</vt:lpstr>
      <vt:lpstr>PowerPoint Presentation</vt:lpstr>
      <vt:lpstr>PowerPoint Presentation</vt:lpstr>
      <vt:lpstr>PowerPoint Presentation</vt:lpstr>
      <vt:lpstr>PowerPoint Presentation</vt:lpstr>
      <vt:lpstr>PowerPoint Presentation</vt:lpstr>
      <vt:lpstr>PowerPoint Presentation</vt:lpstr>
      <vt:lpstr>Deep Learning Frameworks</vt:lpstr>
      <vt:lpstr>Deep Learning Frameworks</vt:lpstr>
      <vt:lpstr>What is the Microsoft Cognitive Toolkit</vt:lpstr>
      <vt:lpstr>Microsoft Cognitive Toolkit</vt:lpstr>
      <vt:lpstr>Microsoft Cognitive Toolkit</vt:lpstr>
      <vt:lpstr>Cognitive Toolkit – Speed and Performance</vt:lpstr>
      <vt:lpstr>Cognitive Toolkit – Production Ready</vt:lpstr>
      <vt:lpstr>Computer Vision</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Ali-Kazim Zaidi</dc:creator>
  <cp:lastModifiedBy>Ali-Kazim Zaidi</cp:lastModifiedBy>
  <cp:revision>21</cp:revision>
  <dcterms:created xsi:type="dcterms:W3CDTF">2017-09-07T00:36:06Z</dcterms:created>
  <dcterms:modified xsi:type="dcterms:W3CDTF">2017-09-07T14:49:41Z</dcterms:modified>
</cp:coreProperties>
</file>